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33"/>
  </p:notesMasterIdLst>
  <p:sldIdLst>
    <p:sldId id="278" r:id="rId5"/>
    <p:sldId id="279" r:id="rId6"/>
    <p:sldId id="289" r:id="rId7"/>
    <p:sldId id="288" r:id="rId8"/>
    <p:sldId id="290" r:id="rId9"/>
    <p:sldId id="297" r:id="rId10"/>
    <p:sldId id="296" r:id="rId11"/>
    <p:sldId id="281" r:id="rId12"/>
    <p:sldId id="299" r:id="rId13"/>
    <p:sldId id="300" r:id="rId14"/>
    <p:sldId id="301" r:id="rId15"/>
    <p:sldId id="291" r:id="rId16"/>
    <p:sldId id="292" r:id="rId17"/>
    <p:sldId id="293" r:id="rId18"/>
    <p:sldId id="294" r:id="rId19"/>
    <p:sldId id="295" r:id="rId20"/>
    <p:sldId id="303" r:id="rId21"/>
    <p:sldId id="280" r:id="rId22"/>
    <p:sldId id="282" r:id="rId23"/>
    <p:sldId id="286" r:id="rId24"/>
    <p:sldId id="298" r:id="rId25"/>
    <p:sldId id="285" r:id="rId26"/>
    <p:sldId id="287" r:id="rId27"/>
    <p:sldId id="305" r:id="rId28"/>
    <p:sldId id="304" r:id="rId29"/>
    <p:sldId id="306" r:id="rId30"/>
    <p:sldId id="309" r:id="rId31"/>
    <p:sldId id="30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78822B-FF96-4450-81C3-4C33F49F374B}" v="32" dt="2023-03-29T13:49:29.8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34" autoAdjust="0"/>
    <p:restoredTop sz="94619" autoAdjust="0"/>
  </p:normalViewPr>
  <p:slideViewPr>
    <p:cSldViewPr snapToGrid="0">
      <p:cViewPr varScale="1">
        <p:scale>
          <a:sx n="123" d="100"/>
          <a:sy n="123" d="100"/>
        </p:scale>
        <p:origin x="12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4/1/2023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4/1/2023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4/1/2023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notesSlide" Target="../notesSlides/notesSlide1.xml"/><Relationship Id="rId7" Type="http://schemas.openxmlformats.org/officeDocument/2006/relationships/image" Target="../media/image9.jpeg"/><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hyperlink" Target="https://www.paintshoppro.com/en/pages/jpeg-fil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codinghero.ai/design-foundation-course-for-kids/" TargetMode="External"/><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xmlns=""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4121" y="7196"/>
            <a:ext cx="12192001" cy="685799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 xmlns:a14="http://schemas.microsoft.com/office/drawing/2010/main" xmlns:p14="http://schemas.microsoft.com/office/powerpoint/2010/main" xmlns:a16="http://schemas.microsoft.com/office/drawing/2014/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1577676"/>
          </a:xfrm>
        </p:spPr>
        <p:txBody>
          <a:bodyPr>
            <a:normAutofit/>
          </a:bodyPr>
          <a:lstStyle/>
          <a:p>
            <a:pPr algn="l"/>
            <a:r>
              <a:rPr lang="en-US" sz="7200" b="1" u="sng" dirty="0"/>
              <a:t>IMAGE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3606800"/>
            <a:ext cx="3485072" cy="1577677"/>
          </a:xfrm>
        </p:spPr>
        <p:txBody>
          <a:bodyPr>
            <a:normAutofit fontScale="92500" lnSpcReduction="20000"/>
          </a:bodyPr>
          <a:lstStyle/>
          <a:p>
            <a:pPr algn="l"/>
            <a:r>
              <a:rPr lang="en-US" dirty="0"/>
              <a:t>Image , Image Processing Software and its types , Types of Image , Image Standard – JPEG , JPEG Compression and its steps</a:t>
            </a:r>
            <a:endParaRPr lang="en-US" sz="2300" dirty="0"/>
          </a:p>
        </p:txBody>
      </p:sp>
      <p:sp>
        <p:nvSpPr>
          <p:cNvPr id="6" name="TextBox 5">
            <a:extLst>
              <a:ext uri="{FF2B5EF4-FFF2-40B4-BE49-F238E27FC236}">
                <a16:creationId xmlns:a16="http://schemas.microsoft.com/office/drawing/2014/main" id="{EC834D5E-1645-9763-9B99-BBFF3D61C4D5}"/>
              </a:ext>
            </a:extLst>
          </p:cNvPr>
          <p:cNvSpPr txBox="1"/>
          <p:nvPr/>
        </p:nvSpPr>
        <p:spPr>
          <a:xfrm>
            <a:off x="513310" y="6220290"/>
            <a:ext cx="6446520" cy="523220"/>
          </a:xfrm>
          <a:prstGeom prst="rect">
            <a:avLst/>
          </a:prstGeom>
          <a:noFill/>
        </p:spPr>
        <p:txBody>
          <a:bodyPr wrap="square">
            <a:spAutoFit/>
          </a:bodyPr>
          <a:lstStyle/>
          <a:p>
            <a:r>
              <a:rPr lang="en-US" dirty="0"/>
              <a:t> </a:t>
            </a:r>
            <a:r>
              <a:rPr lang="en-US" sz="2800" b="1" dirty="0">
                <a:solidFill>
                  <a:schemeClr val="bg1"/>
                </a:solidFill>
              </a:rPr>
              <a:t>-Mahima Manni</a:t>
            </a:r>
            <a:endParaRPr lang="en-IN" sz="2800" b="1" dirty="0">
              <a:solidFill>
                <a:schemeClr val="bg1"/>
              </a:solidFill>
            </a:endParaRPr>
          </a:p>
        </p:txBody>
      </p:sp>
    </p:spTree>
    <p:extLst>
      <p:ext uri="{BB962C8B-B14F-4D97-AF65-F5344CB8AC3E}">
        <p14:creationId xmlns:p14="http://schemas.microsoft.com/office/powerpoint/2010/main" val="416788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down)">
                                      <p:cBhvr>
                                        <p:cTn id="15" dur="580">
                                          <p:stCondLst>
                                            <p:cond delay="0"/>
                                          </p:stCondLst>
                                        </p:cTn>
                                        <p:tgtEl>
                                          <p:spTgt spid="3">
                                            <p:txEl>
                                              <p:pRg st="0" end="0"/>
                                            </p:txEl>
                                          </p:spTgt>
                                        </p:tgtEl>
                                      </p:cBhvr>
                                    </p:animEffect>
                                    <p:anim calcmode="lin" valueType="num">
                                      <p:cBhvr>
                                        <p:cTn id="16"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3">
                                            <p:txEl>
                                              <p:pRg st="0" end="0"/>
                                            </p:txEl>
                                          </p:spTgt>
                                        </p:tgtEl>
                                      </p:cBhvr>
                                      <p:to x="100000" y="60000"/>
                                    </p:animScale>
                                    <p:animScale>
                                      <p:cBhvr>
                                        <p:cTn id="22" dur="166" decel="50000">
                                          <p:stCondLst>
                                            <p:cond delay="676"/>
                                          </p:stCondLst>
                                        </p:cTn>
                                        <p:tgtEl>
                                          <p:spTgt spid="3">
                                            <p:txEl>
                                              <p:pRg st="0" end="0"/>
                                            </p:txEl>
                                          </p:spTgt>
                                        </p:tgtEl>
                                      </p:cBhvr>
                                      <p:to x="100000" y="100000"/>
                                    </p:animScale>
                                    <p:animScale>
                                      <p:cBhvr>
                                        <p:cTn id="23" dur="26">
                                          <p:stCondLst>
                                            <p:cond delay="1312"/>
                                          </p:stCondLst>
                                        </p:cTn>
                                        <p:tgtEl>
                                          <p:spTgt spid="3">
                                            <p:txEl>
                                              <p:pRg st="0" end="0"/>
                                            </p:txEl>
                                          </p:spTgt>
                                        </p:tgtEl>
                                      </p:cBhvr>
                                      <p:to x="100000" y="80000"/>
                                    </p:animScale>
                                    <p:animScale>
                                      <p:cBhvr>
                                        <p:cTn id="24" dur="166" decel="50000">
                                          <p:stCondLst>
                                            <p:cond delay="1338"/>
                                          </p:stCondLst>
                                        </p:cTn>
                                        <p:tgtEl>
                                          <p:spTgt spid="3">
                                            <p:txEl>
                                              <p:pRg st="0" end="0"/>
                                            </p:txEl>
                                          </p:spTgt>
                                        </p:tgtEl>
                                      </p:cBhvr>
                                      <p:to x="100000" y="100000"/>
                                    </p:animScale>
                                    <p:animScale>
                                      <p:cBhvr>
                                        <p:cTn id="25" dur="26">
                                          <p:stCondLst>
                                            <p:cond delay="1642"/>
                                          </p:stCondLst>
                                        </p:cTn>
                                        <p:tgtEl>
                                          <p:spTgt spid="3">
                                            <p:txEl>
                                              <p:pRg st="0" end="0"/>
                                            </p:txEl>
                                          </p:spTgt>
                                        </p:tgtEl>
                                      </p:cBhvr>
                                      <p:to x="100000" y="90000"/>
                                    </p:animScale>
                                    <p:animScale>
                                      <p:cBhvr>
                                        <p:cTn id="26" dur="166" decel="50000">
                                          <p:stCondLst>
                                            <p:cond delay="1668"/>
                                          </p:stCondLst>
                                        </p:cTn>
                                        <p:tgtEl>
                                          <p:spTgt spid="3">
                                            <p:txEl>
                                              <p:pRg st="0" end="0"/>
                                            </p:txEl>
                                          </p:spTgt>
                                        </p:tgtEl>
                                      </p:cBhvr>
                                      <p:to x="100000" y="100000"/>
                                    </p:animScale>
                                    <p:animScale>
                                      <p:cBhvr>
                                        <p:cTn id="27" dur="26">
                                          <p:stCondLst>
                                            <p:cond delay="1808"/>
                                          </p:stCondLst>
                                        </p:cTn>
                                        <p:tgtEl>
                                          <p:spTgt spid="3">
                                            <p:txEl>
                                              <p:pRg st="0" end="0"/>
                                            </p:txEl>
                                          </p:spTgt>
                                        </p:tgtEl>
                                      </p:cBhvr>
                                      <p:to x="100000" y="95000"/>
                                    </p:animScale>
                                    <p:animScale>
                                      <p:cBhvr>
                                        <p:cTn id="28"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51E92-7CB8-5881-D9A9-9C6E57BD3AB7}"/>
              </a:ext>
            </a:extLst>
          </p:cNvPr>
          <p:cNvSpPr>
            <a:spLocks noGrp="1"/>
          </p:cNvSpPr>
          <p:nvPr>
            <p:ph type="title"/>
          </p:nvPr>
        </p:nvSpPr>
        <p:spPr/>
        <p:txBody>
          <a:bodyPr>
            <a:normAutofit fontScale="90000"/>
          </a:bodyPr>
          <a:lstStyle/>
          <a:p>
            <a:r>
              <a:rPr lang="en-US" b="1" i="0" u="sng" dirty="0">
                <a:solidFill>
                  <a:srgbClr val="FFFFFF"/>
                </a:solidFill>
                <a:effectLst/>
                <a:latin typeface="Poppins" panose="00000500000000000000" pitchFamily="2" charset="0"/>
              </a:rPr>
              <a:t>TIFF – Tagged Image File</a:t>
            </a:r>
            <a:r>
              <a:rPr lang="en-US" b="1" i="0" dirty="0">
                <a:solidFill>
                  <a:srgbClr val="FFFFFF"/>
                </a:solidFill>
                <a:effectLst/>
                <a:latin typeface="Poppins" panose="00000500000000000000" pitchFamily="2" charset="0"/>
              </a:rPr>
              <a:t/>
            </a:r>
            <a:br>
              <a:rPr lang="en-US" b="1" i="0" dirty="0">
                <a:solidFill>
                  <a:srgbClr val="FFFFFF"/>
                </a:solidFill>
                <a:effectLst/>
                <a:latin typeface="Poppins" panose="00000500000000000000" pitchFamily="2" charset="0"/>
              </a:rPr>
            </a:br>
            <a:endParaRPr lang="en-IN" dirty="0"/>
          </a:p>
        </p:txBody>
      </p:sp>
      <p:sp>
        <p:nvSpPr>
          <p:cNvPr id="3" name="Content Placeholder 2">
            <a:extLst>
              <a:ext uri="{FF2B5EF4-FFF2-40B4-BE49-F238E27FC236}">
                <a16:creationId xmlns:a16="http://schemas.microsoft.com/office/drawing/2014/main" id="{54F31112-759F-9D95-0F87-DBE1C7DE2968}"/>
              </a:ext>
            </a:extLst>
          </p:cNvPr>
          <p:cNvSpPr>
            <a:spLocks noGrp="1"/>
          </p:cNvSpPr>
          <p:nvPr>
            <p:ph idx="1"/>
          </p:nvPr>
        </p:nvSpPr>
        <p:spPr>
          <a:xfrm>
            <a:off x="4981054" y="1928553"/>
            <a:ext cx="7210946" cy="3714749"/>
          </a:xfrm>
        </p:spPr>
        <p:txBody>
          <a:bodyPr>
            <a:normAutofit/>
          </a:bodyPr>
          <a:lstStyle/>
          <a:p>
            <a:pPr lvl="4"/>
            <a:r>
              <a:rPr lang="en-US" b="0" i="0" dirty="0">
                <a:effectLst/>
                <a:latin typeface="Open Sans" panose="020B0606030504020204" pitchFamily="34" charset="0"/>
              </a:rPr>
              <a:t>A TIFF is a large raster file that doesn’t lose quality. This file type is known for using “lossless compression,” meaning the original image data is maintained regardless of how often you might copy, re-save, or compress the original file.</a:t>
            </a:r>
          </a:p>
          <a:p>
            <a:pPr algn="l"/>
            <a:r>
              <a:rPr lang="en-US" sz="1600" b="0" i="0" dirty="0">
                <a:effectLst/>
                <a:latin typeface="Open Sans" panose="020B0606030504020204" pitchFamily="34" charset="0"/>
              </a:rPr>
              <a:t>Despite TIFF images’ ability to recover their quality after manipulation, you should avoid using this file type on the web. Since it can take forever to load, it’ll severely impact website performance. TIFF files are also commonly used when saving photographs for print.</a:t>
            </a:r>
          </a:p>
          <a:p>
            <a:endParaRPr lang="en-IN" dirty="0"/>
          </a:p>
        </p:txBody>
      </p:sp>
      <p:pic>
        <p:nvPicPr>
          <p:cNvPr id="6" name="Content Placeholder 3">
            <a:extLst>
              <a:ext uri="{FF2B5EF4-FFF2-40B4-BE49-F238E27FC236}">
                <a16:creationId xmlns:a16="http://schemas.microsoft.com/office/drawing/2014/main" id="{7C98BAFD-CEE2-76B0-B73D-BBA9B7DC96DB}"/>
              </a:ext>
              <a:ext uri="{C183D7F6-B498-43B3-948B-1728B52AA6E4}">
                <adec:decorative xmlns:adec="http://schemas.microsoft.com/office/drawing/2017/decorative" xmlns=""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382385" y="1928553"/>
            <a:ext cx="3873731" cy="4319847"/>
          </a:xfrm>
          <a:prstGeom prst="rect">
            <a:avLst/>
          </a:prstGeom>
          <a:effectLst>
            <a:outerShdw blurRad="25400" dir="17880000">
              <a:srgbClr val="000000">
                <a:alpha val="46000"/>
              </a:srgbClr>
            </a:outerShdw>
          </a:effectLst>
        </p:spPr>
      </p:pic>
      <p:pic>
        <p:nvPicPr>
          <p:cNvPr id="3074" name="Picture 2" descr="TIFF image file – A guide to the unique file type | Canto">
            <a:extLst>
              <a:ext uri="{FF2B5EF4-FFF2-40B4-BE49-F238E27FC236}">
                <a16:creationId xmlns:a16="http://schemas.microsoft.com/office/drawing/2014/main" id="{F0DE2BB3-364C-E191-62DD-C670122D8A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6917" y="4566632"/>
            <a:ext cx="1852698" cy="185269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What Is a TIFF File? 🤔 Advantage and Disadvantage of TIFF">
            <a:extLst>
              <a:ext uri="{FF2B5EF4-FFF2-40B4-BE49-F238E27FC236}">
                <a16:creationId xmlns:a16="http://schemas.microsoft.com/office/drawing/2014/main" id="{F781AF6A-7717-6D0B-CB49-F4572B64851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3520EFE8-D184-3E53-FF9E-D31EBDCA5948}"/>
              </a:ext>
            </a:extLst>
          </p:cNvPr>
          <p:cNvPicPr>
            <a:picLocks noChangeAspect="1"/>
          </p:cNvPicPr>
          <p:nvPr/>
        </p:nvPicPr>
        <p:blipFill>
          <a:blip r:embed="rId4"/>
          <a:stretch>
            <a:fillRect/>
          </a:stretch>
        </p:blipFill>
        <p:spPr>
          <a:xfrm>
            <a:off x="635579" y="2647759"/>
            <a:ext cx="4464279" cy="2482978"/>
          </a:xfrm>
          <a:prstGeom prst="rect">
            <a:avLst/>
          </a:prstGeom>
        </p:spPr>
      </p:pic>
    </p:spTree>
    <p:extLst>
      <p:ext uri="{BB962C8B-B14F-4D97-AF65-F5344CB8AC3E}">
        <p14:creationId xmlns:p14="http://schemas.microsoft.com/office/powerpoint/2010/main" val="95356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wipe(down)">
                                      <p:cBhvr>
                                        <p:cTn id="25" dur="500"/>
                                        <p:tgtEl>
                                          <p:spTgt spid="3">
                                            <p:txEl>
                                              <p:pRg st="0" end="0"/>
                                            </p:txEl>
                                          </p:spTgt>
                                        </p:tgtEl>
                                      </p:cBhvr>
                                    </p:animEffect>
                                  </p:childTnLst>
                                </p:cTn>
                              </p:par>
                              <p:par>
                                <p:cTn id="26" presetID="22" presetClass="entr" presetSubtype="4" fill="hold" nodeType="withEffect">
                                  <p:stCondLst>
                                    <p:cond delay="0"/>
                                  </p:stCondLst>
                                  <p:childTnLst>
                                    <p:set>
                                      <p:cBhvr>
                                        <p:cTn id="27" dur="1" fill="hold">
                                          <p:stCondLst>
                                            <p:cond delay="0"/>
                                          </p:stCondLst>
                                        </p:cTn>
                                        <p:tgtEl>
                                          <p:spTgt spid="3">
                                            <p:txEl>
                                              <p:pRg st="1" end="1"/>
                                            </p:txEl>
                                          </p:spTgt>
                                        </p:tgtEl>
                                        <p:attrNameLst>
                                          <p:attrName>style.visibility</p:attrName>
                                        </p:attrNameLst>
                                      </p:cBhvr>
                                      <p:to>
                                        <p:strVal val="visible"/>
                                      </p:to>
                                    </p:set>
                                    <p:animEffect transition="in" filter="wipe(down)">
                                      <p:cBhvr>
                                        <p:cTn id="2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D7C2836-AB8B-06B5-B69C-82293238E2F9}"/>
              </a:ext>
              <a:ext uri="{C183D7F6-B498-43B3-948B-1728B52AA6E4}">
                <adec:decorative xmlns:adec="http://schemas.microsoft.com/office/drawing/2017/decorative" xmlns=""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440575" y="1958340"/>
            <a:ext cx="6841373" cy="4319847"/>
          </a:xfrm>
          <a:prstGeom prst="rect">
            <a:avLst/>
          </a:prstGeom>
          <a:effectLst>
            <a:outerShdw blurRad="25400" dir="17880000">
              <a:srgbClr val="000000">
                <a:alpha val="46000"/>
              </a:srgbClr>
            </a:outerShdw>
          </a:effectLst>
        </p:spPr>
      </p:pic>
      <p:sp>
        <p:nvSpPr>
          <p:cNvPr id="2" name="Title 1">
            <a:extLst>
              <a:ext uri="{FF2B5EF4-FFF2-40B4-BE49-F238E27FC236}">
                <a16:creationId xmlns:a16="http://schemas.microsoft.com/office/drawing/2014/main" id="{F19281B2-04CE-4803-9CB6-6ED09EA0616E}"/>
              </a:ext>
            </a:extLst>
          </p:cNvPr>
          <p:cNvSpPr>
            <a:spLocks noGrp="1"/>
          </p:cNvSpPr>
          <p:nvPr>
            <p:ph type="title"/>
          </p:nvPr>
        </p:nvSpPr>
        <p:spPr/>
        <p:txBody>
          <a:bodyPr>
            <a:normAutofit fontScale="90000"/>
          </a:bodyPr>
          <a:lstStyle/>
          <a:p>
            <a:r>
              <a:rPr lang="en-US" b="1" i="0" u="sng" dirty="0">
                <a:solidFill>
                  <a:srgbClr val="FFFFFF"/>
                </a:solidFill>
                <a:effectLst/>
                <a:latin typeface="Poppins" panose="00000500000000000000" pitchFamily="2" charset="0"/>
              </a:rPr>
              <a:t> BMP – Bit Map Image File</a:t>
            </a:r>
            <a:br>
              <a:rPr lang="en-US" b="1" i="0" u="sng" dirty="0">
                <a:solidFill>
                  <a:srgbClr val="FFFFFF"/>
                </a:solidFill>
                <a:effectLst/>
                <a:latin typeface="Poppins" panose="00000500000000000000" pitchFamily="2" charset="0"/>
              </a:rPr>
            </a:br>
            <a:endParaRPr lang="en-IN" dirty="0"/>
          </a:p>
        </p:txBody>
      </p:sp>
      <p:sp>
        <p:nvSpPr>
          <p:cNvPr id="3" name="Content Placeholder 2">
            <a:extLst>
              <a:ext uri="{FF2B5EF4-FFF2-40B4-BE49-F238E27FC236}">
                <a16:creationId xmlns:a16="http://schemas.microsoft.com/office/drawing/2014/main" id="{EE641E1F-98B1-D043-5638-7F7502685699}"/>
              </a:ext>
            </a:extLst>
          </p:cNvPr>
          <p:cNvSpPr>
            <a:spLocks noGrp="1"/>
          </p:cNvSpPr>
          <p:nvPr>
            <p:ph idx="1"/>
          </p:nvPr>
        </p:nvSpPr>
        <p:spPr>
          <a:xfrm>
            <a:off x="781397" y="2458835"/>
            <a:ext cx="5660967" cy="3714749"/>
          </a:xfrm>
        </p:spPr>
        <p:txBody>
          <a:bodyPr>
            <a:normAutofit/>
          </a:bodyPr>
          <a:lstStyle/>
          <a:p>
            <a:pPr algn="just"/>
            <a:r>
              <a:rPr lang="en-US" sz="1800" b="0" i="0" dirty="0">
                <a:solidFill>
                  <a:schemeClr val="bg1">
                    <a:lumMod val="95000"/>
                    <a:lumOff val="5000"/>
                  </a:schemeClr>
                </a:solidFill>
                <a:effectLst/>
                <a:latin typeface="Open Sans" panose="020B0606030504020204" pitchFamily="34" charset="0"/>
              </a:rPr>
              <a:t>The next in the list of types of images are BMP files. Files have extensions .BMP represents Bitmap Image files that are used to store bitmap digital images. These images are independent of the graphics adapter and are also called device-independent bitmap (DIB) file format. The BMP file format can store data as two-dimensional digital images in both monochromes as well as color formats with various </a:t>
            </a:r>
            <a:r>
              <a:rPr lang="en-US" sz="1800" b="0" i="0" dirty="0" err="1">
                <a:solidFill>
                  <a:schemeClr val="bg1">
                    <a:lumMod val="95000"/>
                    <a:lumOff val="5000"/>
                  </a:schemeClr>
                </a:solidFill>
                <a:effectLst/>
                <a:latin typeface="Open Sans" panose="020B0606030504020204" pitchFamily="34" charset="0"/>
              </a:rPr>
              <a:t>colour</a:t>
            </a:r>
            <a:r>
              <a:rPr lang="en-US" sz="1800" b="0" i="0" dirty="0">
                <a:solidFill>
                  <a:schemeClr val="bg1">
                    <a:lumMod val="95000"/>
                    <a:lumOff val="5000"/>
                  </a:schemeClr>
                </a:solidFill>
                <a:effectLst/>
                <a:latin typeface="Open Sans" panose="020B0606030504020204" pitchFamily="34" charset="0"/>
              </a:rPr>
              <a:t> depths.</a:t>
            </a:r>
          </a:p>
          <a:p>
            <a:endParaRPr lang="en-IN" dirty="0"/>
          </a:p>
        </p:txBody>
      </p:sp>
      <p:pic>
        <p:nvPicPr>
          <p:cNvPr id="4098" name="Picture 2" descr="How to Vectorize an Image Instantly and for Free">
            <a:extLst>
              <a:ext uri="{FF2B5EF4-FFF2-40B4-BE49-F238E27FC236}">
                <a16:creationId xmlns:a16="http://schemas.microsoft.com/office/drawing/2014/main" id="{3244D035-3973-3D33-5DCF-2F3188DDFD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6844" y="2568633"/>
            <a:ext cx="3532909" cy="2826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74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wipe(down)">
                                      <p:cBhvr>
                                        <p:cTn id="12" dur="580">
                                          <p:stCondLst>
                                            <p:cond delay="0"/>
                                          </p:stCondLst>
                                        </p:cTn>
                                        <p:tgtEl>
                                          <p:spTgt spid="4098"/>
                                        </p:tgtEl>
                                      </p:cBhvr>
                                    </p:animEffect>
                                    <p:anim calcmode="lin" valueType="num">
                                      <p:cBhvr>
                                        <p:cTn id="13" dur="1822" tmFilter="0,0; 0.14,0.36; 0.43,0.73; 0.71,0.91; 1.0,1.0">
                                          <p:stCondLst>
                                            <p:cond delay="0"/>
                                          </p:stCondLst>
                                        </p:cTn>
                                        <p:tgtEl>
                                          <p:spTgt spid="4098"/>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4098"/>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4098"/>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4098"/>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4098"/>
                                        </p:tgtEl>
                                        <p:attrNameLst>
                                          <p:attrName>ppt_y</p:attrName>
                                        </p:attrNameLst>
                                      </p:cBhvr>
                                      <p:tavLst>
                                        <p:tav tm="0" fmla="#ppt_y-sin(pi*$)/81">
                                          <p:val>
                                            <p:fltVal val="0"/>
                                          </p:val>
                                        </p:tav>
                                        <p:tav tm="100000">
                                          <p:val>
                                            <p:fltVal val="1"/>
                                          </p:val>
                                        </p:tav>
                                      </p:tavLst>
                                    </p:anim>
                                    <p:animScale>
                                      <p:cBhvr>
                                        <p:cTn id="18" dur="26">
                                          <p:stCondLst>
                                            <p:cond delay="650"/>
                                          </p:stCondLst>
                                        </p:cTn>
                                        <p:tgtEl>
                                          <p:spTgt spid="4098"/>
                                        </p:tgtEl>
                                      </p:cBhvr>
                                      <p:to x="100000" y="60000"/>
                                    </p:animScale>
                                    <p:animScale>
                                      <p:cBhvr>
                                        <p:cTn id="19" dur="166" decel="50000">
                                          <p:stCondLst>
                                            <p:cond delay="676"/>
                                          </p:stCondLst>
                                        </p:cTn>
                                        <p:tgtEl>
                                          <p:spTgt spid="4098"/>
                                        </p:tgtEl>
                                      </p:cBhvr>
                                      <p:to x="100000" y="100000"/>
                                    </p:animScale>
                                    <p:animScale>
                                      <p:cBhvr>
                                        <p:cTn id="20" dur="26">
                                          <p:stCondLst>
                                            <p:cond delay="1312"/>
                                          </p:stCondLst>
                                        </p:cTn>
                                        <p:tgtEl>
                                          <p:spTgt spid="4098"/>
                                        </p:tgtEl>
                                      </p:cBhvr>
                                      <p:to x="100000" y="80000"/>
                                    </p:animScale>
                                    <p:animScale>
                                      <p:cBhvr>
                                        <p:cTn id="21" dur="166" decel="50000">
                                          <p:stCondLst>
                                            <p:cond delay="1338"/>
                                          </p:stCondLst>
                                        </p:cTn>
                                        <p:tgtEl>
                                          <p:spTgt spid="4098"/>
                                        </p:tgtEl>
                                      </p:cBhvr>
                                      <p:to x="100000" y="100000"/>
                                    </p:animScale>
                                    <p:animScale>
                                      <p:cBhvr>
                                        <p:cTn id="22" dur="26">
                                          <p:stCondLst>
                                            <p:cond delay="1642"/>
                                          </p:stCondLst>
                                        </p:cTn>
                                        <p:tgtEl>
                                          <p:spTgt spid="4098"/>
                                        </p:tgtEl>
                                      </p:cBhvr>
                                      <p:to x="100000" y="90000"/>
                                    </p:animScale>
                                    <p:animScale>
                                      <p:cBhvr>
                                        <p:cTn id="23" dur="166" decel="50000">
                                          <p:stCondLst>
                                            <p:cond delay="1668"/>
                                          </p:stCondLst>
                                        </p:cTn>
                                        <p:tgtEl>
                                          <p:spTgt spid="4098"/>
                                        </p:tgtEl>
                                      </p:cBhvr>
                                      <p:to x="100000" y="100000"/>
                                    </p:animScale>
                                    <p:animScale>
                                      <p:cBhvr>
                                        <p:cTn id="24" dur="26">
                                          <p:stCondLst>
                                            <p:cond delay="1808"/>
                                          </p:stCondLst>
                                        </p:cTn>
                                        <p:tgtEl>
                                          <p:spTgt spid="4098"/>
                                        </p:tgtEl>
                                      </p:cBhvr>
                                      <p:to x="100000" y="95000"/>
                                    </p:animScale>
                                    <p:animScale>
                                      <p:cBhvr>
                                        <p:cTn id="25" dur="166" decel="50000">
                                          <p:stCondLst>
                                            <p:cond delay="1834"/>
                                          </p:stCondLst>
                                        </p:cTn>
                                        <p:tgtEl>
                                          <p:spTgt spid="409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6A584615-D4BF-2118-63EC-046BEF4A8C78}"/>
              </a:ext>
              <a:ext uri="{C183D7F6-B498-43B3-948B-1728B52AA6E4}">
                <adec:decorative xmlns:adec="http://schemas.microsoft.com/office/drawing/2017/decorative" xmlns=""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
          <a:stretch/>
        </p:blipFill>
        <p:spPr>
          <a:xfrm>
            <a:off x="648393" y="368531"/>
            <a:ext cx="11126844" cy="6054435"/>
          </a:xfrm>
          <a:prstGeom prst="rect">
            <a:avLst/>
          </a:prstGeom>
        </p:spPr>
      </p:pic>
      <p:sp>
        <p:nvSpPr>
          <p:cNvPr id="2" name="Title 1">
            <a:extLst>
              <a:ext uri="{FF2B5EF4-FFF2-40B4-BE49-F238E27FC236}">
                <a16:creationId xmlns:a16="http://schemas.microsoft.com/office/drawing/2014/main" id="{E4DA6A4D-6F26-888D-0A18-4416DC995B70}"/>
              </a:ext>
            </a:extLst>
          </p:cNvPr>
          <p:cNvSpPr>
            <a:spLocks noGrp="1"/>
          </p:cNvSpPr>
          <p:nvPr>
            <p:ph type="title"/>
          </p:nvPr>
        </p:nvSpPr>
        <p:spPr>
          <a:xfrm>
            <a:off x="648393" y="1091622"/>
            <a:ext cx="10353762" cy="986444"/>
          </a:xfrm>
        </p:spPr>
        <p:txBody>
          <a:bodyPr>
            <a:noAutofit/>
          </a:bodyPr>
          <a:lstStyle/>
          <a:p>
            <a:r>
              <a:rPr kumimoji="0" lang="en-US" altLang="en-US" sz="5400" b="1" i="0" u="sng" strike="noStrike" cap="none" normalizeH="0" baseline="0" dirty="0">
                <a:ln>
                  <a:noFill/>
                </a:ln>
                <a:solidFill>
                  <a:srgbClr val="000000"/>
                </a:solidFill>
                <a:effectLst/>
                <a:latin typeface="Heebo" pitchFamily="2" charset="-79"/>
              </a:rPr>
              <a:t>8 bit color format</a:t>
            </a:r>
            <a:r>
              <a:rPr kumimoji="0" lang="en-US" altLang="en-US" sz="5400" b="0" i="0" u="none" strike="noStrike" cap="none" normalizeH="0" baseline="0" dirty="0">
                <a:ln>
                  <a:noFill/>
                </a:ln>
                <a:solidFill>
                  <a:srgbClr val="000000"/>
                </a:solidFill>
                <a:effectLst/>
                <a:latin typeface="Heebo" pitchFamily="2" charset="-79"/>
              </a:rPr>
              <a:t/>
            </a:r>
            <a:br>
              <a:rPr kumimoji="0" lang="en-US" altLang="en-US" sz="5400" b="0" i="0" u="none" strike="noStrike" cap="none" normalizeH="0" baseline="0" dirty="0">
                <a:ln>
                  <a:noFill/>
                </a:ln>
                <a:solidFill>
                  <a:srgbClr val="000000"/>
                </a:solidFill>
                <a:effectLst/>
                <a:latin typeface="Heebo" pitchFamily="2" charset="-79"/>
              </a:rPr>
            </a:br>
            <a:endParaRPr lang="en-IN" sz="5400" dirty="0"/>
          </a:p>
        </p:txBody>
      </p:sp>
      <p:sp>
        <p:nvSpPr>
          <p:cNvPr id="4" name="Rectangle 1">
            <a:extLst>
              <a:ext uri="{FF2B5EF4-FFF2-40B4-BE49-F238E27FC236}">
                <a16:creationId xmlns:a16="http://schemas.microsoft.com/office/drawing/2014/main" id="{5763AA9D-B520-0B26-EC66-D56F50F0E7D3}"/>
              </a:ext>
            </a:extLst>
          </p:cNvPr>
          <p:cNvSpPr>
            <a:spLocks noChangeArrowheads="1"/>
          </p:cNvSpPr>
          <p:nvPr/>
        </p:nvSpPr>
        <p:spPr bwMode="auto">
          <a:xfrm>
            <a:off x="759416" y="2125854"/>
            <a:ext cx="11233425" cy="3524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Nunito" pitchFamily="2" charset="0"/>
              </a:rPr>
              <a:t>8 bit color format is one of the most famous image format. It has 256 different shades of colors in it. It is commonly known as Grayscale image.</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Nunito" pitchFamily="2" charset="0"/>
              </a:rPr>
              <a:t>The range of the colors in 8 bit vary from 0-255. Where 0 stands for black, and 255 stands for white, and 127 stands for gray color.</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Nunito" pitchFamily="2" charset="0"/>
              </a:rPr>
              <a:t>This format was used initially by early models of the operating systems UNIX and the early color Macintoshes.</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0000"/>
                </a:solidFill>
                <a:effectLst/>
                <a:latin typeface="Nunito" pitchFamily="2" charset="0"/>
              </a:rPr>
              <a:t>A grayscale image of Einstein is shown below:</a:t>
            </a:r>
            <a:endParaRPr kumimoji="0" lang="en-US" altLang="en-US" sz="1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09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6" name="Picture 2" descr="einstein">
            <a:extLst>
              <a:ext uri="{FF2B5EF4-FFF2-40B4-BE49-F238E27FC236}">
                <a16:creationId xmlns:a16="http://schemas.microsoft.com/office/drawing/2014/main" id="{B7F7886C-DE79-63B6-003F-E142AF3F2A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066" y="3787601"/>
            <a:ext cx="2939651" cy="2876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64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77E3E-BF0F-D5DA-A6B0-260FE05EB49E}"/>
              </a:ext>
            </a:extLst>
          </p:cNvPr>
          <p:cNvSpPr>
            <a:spLocks noGrp="1"/>
          </p:cNvSpPr>
          <p:nvPr>
            <p:ph type="title"/>
          </p:nvPr>
        </p:nvSpPr>
        <p:spPr/>
        <p:txBody>
          <a:bodyPr>
            <a:normAutofit fontScale="90000"/>
          </a:bodyPr>
          <a:lstStyle/>
          <a:p>
            <a:r>
              <a:rPr kumimoji="0" lang="en-US" altLang="en-US" sz="4800" b="1" i="0" u="sng" strike="noStrike" cap="none" normalizeH="0" baseline="0" dirty="0">
                <a:ln>
                  <a:noFill/>
                </a:ln>
                <a:effectLst/>
                <a:latin typeface="Heebo" pitchFamily="2" charset="-79"/>
              </a:rPr>
              <a:t>Black and white image:</a:t>
            </a:r>
            <a:br>
              <a:rPr kumimoji="0" lang="en-US" altLang="en-US" sz="4800" b="1" i="0" u="sng" strike="noStrike" cap="none" normalizeH="0" baseline="0" dirty="0">
                <a:ln>
                  <a:noFill/>
                </a:ln>
                <a:effectLst/>
                <a:latin typeface="Heebo" pitchFamily="2" charset="-79"/>
              </a:rPr>
            </a:br>
            <a:endParaRPr lang="en-IN" b="1" u="sng" dirty="0"/>
          </a:p>
        </p:txBody>
      </p:sp>
      <p:sp>
        <p:nvSpPr>
          <p:cNvPr id="4" name="Rectangle 1">
            <a:extLst>
              <a:ext uri="{FF2B5EF4-FFF2-40B4-BE49-F238E27FC236}">
                <a16:creationId xmlns:a16="http://schemas.microsoft.com/office/drawing/2014/main" id="{DA62CC74-E5D2-9363-D881-09BAEBB8F190}"/>
              </a:ext>
            </a:extLst>
          </p:cNvPr>
          <p:cNvSpPr>
            <a:spLocks noChangeArrowheads="1"/>
          </p:cNvSpPr>
          <p:nvPr/>
        </p:nvSpPr>
        <p:spPr bwMode="auto">
          <a:xfrm>
            <a:off x="913795" y="2948147"/>
            <a:ext cx="4256117" cy="361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Nunito" pitchFamily="2" charset="0"/>
              </a:rPr>
              <a:t>The resulting image that is formed hence consist of only black and white color and thus can also be called as Black and White image.</a:t>
            </a:r>
            <a:endParaRPr kumimoji="0" lang="en-US" altLang="en-US" sz="24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Arial" panose="020B0604020202020204" pitchFamily="34" charset="0"/>
              </a:rPr>
              <a:t>   </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91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a:ln>
                  <a:noFill/>
                </a:ln>
                <a:solidFill>
                  <a:schemeClr val="tx1"/>
                </a:solidFill>
                <a:effectLst/>
                <a:latin typeface="Arial" panose="020B0604020202020204" pitchFamily="34" charset="0"/>
              </a:rPr>
              <a:t/>
            </a: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0" name="Picture 2" descr="black and white">
            <a:extLst>
              <a:ext uri="{FF2B5EF4-FFF2-40B4-BE49-F238E27FC236}">
                <a16:creationId xmlns:a16="http://schemas.microsoft.com/office/drawing/2014/main" id="{C7570446-203B-24B6-0F21-117AE7D100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2457" y="2346469"/>
            <a:ext cx="4319847" cy="361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42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17ED9A8-953F-7099-204C-5BDAEDEB8850}"/>
              </a:ext>
              <a:ext uri="{C183D7F6-B498-43B3-948B-1728B52AA6E4}">
                <adec:decorative xmlns:adec="http://schemas.microsoft.com/office/drawing/2017/decorative" xmlns=""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5062451" y="609600"/>
            <a:ext cx="6999316" cy="6054435"/>
          </a:xfrm>
          <a:prstGeom prst="rect">
            <a:avLst/>
          </a:prstGeom>
          <a:effectLst>
            <a:outerShdw blurRad="25400" dir="17880000">
              <a:srgbClr val="000000">
                <a:alpha val="46000"/>
              </a:srgbClr>
            </a:outerShdw>
          </a:effectLst>
        </p:spPr>
      </p:pic>
      <p:sp>
        <p:nvSpPr>
          <p:cNvPr id="2" name="Title 1">
            <a:extLst>
              <a:ext uri="{FF2B5EF4-FFF2-40B4-BE49-F238E27FC236}">
                <a16:creationId xmlns:a16="http://schemas.microsoft.com/office/drawing/2014/main" id="{058E6CA2-43D6-4F83-B8FE-F8CC595A480E}"/>
              </a:ext>
            </a:extLst>
          </p:cNvPr>
          <p:cNvSpPr>
            <a:spLocks noGrp="1"/>
          </p:cNvSpPr>
          <p:nvPr>
            <p:ph type="title"/>
          </p:nvPr>
        </p:nvSpPr>
        <p:spPr>
          <a:xfrm>
            <a:off x="130233" y="609600"/>
            <a:ext cx="4655732" cy="1257300"/>
          </a:xfrm>
        </p:spPr>
        <p:txBody>
          <a:bodyPr>
            <a:normAutofit fontScale="90000"/>
          </a:bodyPr>
          <a:lstStyle/>
          <a:p>
            <a:r>
              <a:rPr lang="en-US" b="1" i="0" u="sng" dirty="0">
                <a:solidFill>
                  <a:schemeClr val="tx1"/>
                </a:solidFill>
                <a:effectLst/>
                <a:latin typeface="Heebo" pitchFamily="2" charset="-79"/>
                <a:cs typeface="Heebo" pitchFamily="2" charset="-79"/>
              </a:rPr>
              <a:t>The binary image</a:t>
            </a:r>
            <a:r>
              <a:rPr lang="en-US" b="0" i="0" dirty="0">
                <a:solidFill>
                  <a:srgbClr val="000000"/>
                </a:solidFill>
                <a:effectLst/>
                <a:latin typeface="Heebo" pitchFamily="2" charset="-79"/>
                <a:cs typeface="Heebo" pitchFamily="2" charset="-79"/>
              </a:rPr>
              <a:t/>
            </a:r>
            <a:br>
              <a:rPr lang="en-US" b="0" i="0" dirty="0">
                <a:solidFill>
                  <a:srgbClr val="000000"/>
                </a:solidFill>
                <a:effectLst/>
                <a:latin typeface="Heebo" pitchFamily="2" charset="-79"/>
                <a:cs typeface="Heebo" pitchFamily="2" charset="-79"/>
              </a:rPr>
            </a:br>
            <a:endParaRPr lang="en-IN" dirty="0"/>
          </a:p>
        </p:txBody>
      </p:sp>
      <p:sp>
        <p:nvSpPr>
          <p:cNvPr id="3" name="Content Placeholder 2">
            <a:extLst>
              <a:ext uri="{FF2B5EF4-FFF2-40B4-BE49-F238E27FC236}">
                <a16:creationId xmlns:a16="http://schemas.microsoft.com/office/drawing/2014/main" id="{5395C689-9C59-8CCA-B656-ACF9AB8E1543}"/>
              </a:ext>
            </a:extLst>
          </p:cNvPr>
          <p:cNvSpPr>
            <a:spLocks noGrp="1"/>
          </p:cNvSpPr>
          <p:nvPr>
            <p:ph idx="1"/>
          </p:nvPr>
        </p:nvSpPr>
        <p:spPr>
          <a:xfrm>
            <a:off x="5440610" y="2626640"/>
            <a:ext cx="6113666" cy="1697387"/>
          </a:xfrm>
        </p:spPr>
        <p:txBody>
          <a:bodyPr>
            <a:normAutofit/>
          </a:bodyPr>
          <a:lstStyle/>
          <a:p>
            <a:pPr algn="just"/>
            <a:r>
              <a:rPr lang="en-US" sz="1600" b="0" i="0" dirty="0">
                <a:solidFill>
                  <a:srgbClr val="000000"/>
                </a:solidFill>
                <a:effectLst/>
                <a:latin typeface="Nunito" pitchFamily="2" charset="0"/>
              </a:rPr>
              <a:t>The binary image as it name states, contain only two pixel values  0 and 1.</a:t>
            </a:r>
          </a:p>
          <a:p>
            <a:pPr algn="just"/>
            <a:r>
              <a:rPr lang="en-US" sz="1600" b="0" i="0" dirty="0">
                <a:solidFill>
                  <a:srgbClr val="000000"/>
                </a:solidFill>
                <a:effectLst/>
                <a:latin typeface="Nunito" pitchFamily="2" charset="0"/>
              </a:rPr>
              <a:t>Here 0 refers to black color and 1 refers to white color. It is also known as Monochrome.</a:t>
            </a:r>
          </a:p>
          <a:p>
            <a:endParaRPr lang="en-IN" dirty="0"/>
          </a:p>
        </p:txBody>
      </p:sp>
      <p:pic>
        <p:nvPicPr>
          <p:cNvPr id="5122" name="Picture 2" descr="XplorEngineering: What is Binary?">
            <a:extLst>
              <a:ext uri="{FF2B5EF4-FFF2-40B4-BE49-F238E27FC236}">
                <a16:creationId xmlns:a16="http://schemas.microsoft.com/office/drawing/2014/main" id="{352BC5C8-EEF9-E4F7-D81D-6FF6BE02E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 y="1932708"/>
            <a:ext cx="5237018" cy="3927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41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689BDCC-4314-BDE2-F1C6-1344057FD5B9}"/>
              </a:ext>
              <a:ext uri="{C183D7F6-B498-43B3-948B-1728B52AA6E4}">
                <adec:decorative xmlns:adec="http://schemas.microsoft.com/office/drawing/2017/decorative" xmlns=""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399012" y="401781"/>
            <a:ext cx="7930341" cy="6054435"/>
          </a:xfrm>
          <a:prstGeom prst="rect">
            <a:avLst/>
          </a:prstGeom>
          <a:effectLst>
            <a:outerShdw blurRad="25400" dir="17880000">
              <a:srgbClr val="000000">
                <a:alpha val="46000"/>
              </a:srgbClr>
            </a:outerShdw>
          </a:effectLst>
        </p:spPr>
      </p:pic>
      <p:sp>
        <p:nvSpPr>
          <p:cNvPr id="2" name="Title 1">
            <a:extLst>
              <a:ext uri="{FF2B5EF4-FFF2-40B4-BE49-F238E27FC236}">
                <a16:creationId xmlns:a16="http://schemas.microsoft.com/office/drawing/2014/main" id="{F715A7ED-0E8C-DD38-1771-0FB6EDF1B72B}"/>
              </a:ext>
            </a:extLst>
          </p:cNvPr>
          <p:cNvSpPr>
            <a:spLocks noGrp="1"/>
          </p:cNvSpPr>
          <p:nvPr>
            <p:ph type="title"/>
          </p:nvPr>
        </p:nvSpPr>
        <p:spPr>
          <a:xfrm>
            <a:off x="988610" y="717665"/>
            <a:ext cx="6359841" cy="1142654"/>
          </a:xfrm>
        </p:spPr>
        <p:txBody>
          <a:bodyPr>
            <a:normAutofit fontScale="90000"/>
          </a:bodyPr>
          <a:lstStyle/>
          <a:p>
            <a:r>
              <a:rPr lang="en-US" sz="4900" b="1" i="0" u="sng" dirty="0">
                <a:solidFill>
                  <a:srgbClr val="000000"/>
                </a:solidFill>
                <a:effectLst/>
                <a:latin typeface="Heebo" pitchFamily="2" charset="-79"/>
                <a:cs typeface="Heebo" pitchFamily="2" charset="-79"/>
              </a:rPr>
              <a:t>16 bit color format </a:t>
            </a:r>
            <a:r>
              <a:rPr lang="en-US" b="0" i="0" dirty="0">
                <a:solidFill>
                  <a:srgbClr val="000000"/>
                </a:solidFill>
                <a:effectLst/>
                <a:latin typeface="Heebo" pitchFamily="2" charset="-79"/>
                <a:cs typeface="Heebo" pitchFamily="2" charset="-79"/>
              </a:rPr>
              <a:t/>
            </a:r>
            <a:br>
              <a:rPr lang="en-US" b="0" i="0" dirty="0">
                <a:solidFill>
                  <a:srgbClr val="000000"/>
                </a:solidFill>
                <a:effectLst/>
                <a:latin typeface="Heebo" pitchFamily="2" charset="-79"/>
                <a:cs typeface="Heebo" pitchFamily="2" charset="-79"/>
              </a:rPr>
            </a:br>
            <a:endParaRPr lang="en-IN" dirty="0"/>
          </a:p>
        </p:txBody>
      </p:sp>
      <p:sp>
        <p:nvSpPr>
          <p:cNvPr id="3" name="Content Placeholder 2">
            <a:extLst>
              <a:ext uri="{FF2B5EF4-FFF2-40B4-BE49-F238E27FC236}">
                <a16:creationId xmlns:a16="http://schemas.microsoft.com/office/drawing/2014/main" id="{2613A966-EAC0-70EA-6DAE-9CA2CD61D091}"/>
              </a:ext>
            </a:extLst>
          </p:cNvPr>
          <p:cNvSpPr>
            <a:spLocks noGrp="1"/>
          </p:cNvSpPr>
          <p:nvPr>
            <p:ph idx="1"/>
          </p:nvPr>
        </p:nvSpPr>
        <p:spPr>
          <a:xfrm>
            <a:off x="913795" y="2076450"/>
            <a:ext cx="7174489" cy="3714749"/>
          </a:xfrm>
        </p:spPr>
        <p:txBody>
          <a:bodyPr>
            <a:normAutofit/>
          </a:bodyPr>
          <a:lstStyle/>
          <a:p>
            <a:pPr algn="just"/>
            <a:r>
              <a:rPr lang="en-US" sz="1600" b="0" i="0" dirty="0">
                <a:solidFill>
                  <a:srgbClr val="000000"/>
                </a:solidFill>
                <a:effectLst/>
                <a:latin typeface="Nunito" pitchFamily="2" charset="0"/>
              </a:rPr>
              <a:t>It is a color image format. It has 65,536 different colors in it. It is also known as High color format.</a:t>
            </a:r>
          </a:p>
          <a:p>
            <a:pPr algn="just"/>
            <a:r>
              <a:rPr lang="en-US" sz="1600" b="0" i="0" dirty="0">
                <a:solidFill>
                  <a:srgbClr val="000000"/>
                </a:solidFill>
                <a:effectLst/>
                <a:latin typeface="Nunito" pitchFamily="2" charset="0"/>
              </a:rPr>
              <a:t>The distribution of color in a color image is not as simple as it was in grayscale image.</a:t>
            </a:r>
          </a:p>
          <a:p>
            <a:pPr algn="just"/>
            <a:r>
              <a:rPr lang="en-US" sz="1600" b="0" i="0" dirty="0">
                <a:solidFill>
                  <a:srgbClr val="000000"/>
                </a:solidFill>
                <a:effectLst/>
                <a:latin typeface="Nunito" pitchFamily="2" charset="0"/>
              </a:rPr>
              <a:t>A 16 bit format is actually divided into three further formats which are Red , Green and Blue. The famous (RGB) format.</a:t>
            </a:r>
          </a:p>
          <a:p>
            <a:pPr algn="just"/>
            <a:r>
              <a:rPr lang="en-US" sz="1600" b="0" i="0" dirty="0">
                <a:solidFill>
                  <a:srgbClr val="000000"/>
                </a:solidFill>
                <a:effectLst/>
                <a:latin typeface="Nunito" pitchFamily="2" charset="0"/>
              </a:rPr>
              <a:t>It is pictorially represented in the image below.</a:t>
            </a:r>
          </a:p>
          <a:p>
            <a:endParaRPr lang="en-IN" dirty="0"/>
          </a:p>
        </p:txBody>
      </p:sp>
      <p:pic>
        <p:nvPicPr>
          <p:cNvPr id="3074" name="Picture 2" descr="16-bit">
            <a:extLst>
              <a:ext uri="{FF2B5EF4-FFF2-40B4-BE49-F238E27FC236}">
                <a16:creationId xmlns:a16="http://schemas.microsoft.com/office/drawing/2014/main" id="{A343AB13-E8B6-AF45-7AB9-8A7C8E2445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3067" y="1647304"/>
            <a:ext cx="3467013" cy="3132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808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barn(inVertical)">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21ECC-405A-DB40-C787-AF7072CBE7D0}"/>
              </a:ext>
            </a:extLst>
          </p:cNvPr>
          <p:cNvSpPr>
            <a:spLocks noGrp="1"/>
          </p:cNvSpPr>
          <p:nvPr>
            <p:ph type="title"/>
          </p:nvPr>
        </p:nvSpPr>
        <p:spPr>
          <a:xfrm>
            <a:off x="1438101" y="83127"/>
            <a:ext cx="9555135" cy="1753986"/>
          </a:xfrm>
        </p:spPr>
        <p:txBody>
          <a:bodyPr>
            <a:normAutofit/>
          </a:bodyPr>
          <a:lstStyle/>
          <a:p>
            <a:r>
              <a:rPr lang="en-US" b="1" i="0" u="sng" dirty="0">
                <a:solidFill>
                  <a:schemeClr val="tx1"/>
                </a:solidFill>
                <a:effectLst/>
                <a:latin typeface="Heebo" pitchFamily="2" charset="-79"/>
                <a:cs typeface="Heebo" pitchFamily="2" charset="-79"/>
              </a:rPr>
              <a:t>24 bit color format</a:t>
            </a:r>
            <a:br>
              <a:rPr lang="en-US" b="1" i="0" u="sng" dirty="0">
                <a:solidFill>
                  <a:schemeClr val="tx1"/>
                </a:solidFill>
                <a:effectLst/>
                <a:latin typeface="Heebo" pitchFamily="2" charset="-79"/>
                <a:cs typeface="Heebo" pitchFamily="2" charset="-79"/>
              </a:rPr>
            </a:br>
            <a:endParaRPr lang="en-IN" b="1" u="sng" dirty="0"/>
          </a:p>
        </p:txBody>
      </p:sp>
      <p:sp>
        <p:nvSpPr>
          <p:cNvPr id="3" name="Content Placeholder 2">
            <a:extLst>
              <a:ext uri="{FF2B5EF4-FFF2-40B4-BE49-F238E27FC236}">
                <a16:creationId xmlns:a16="http://schemas.microsoft.com/office/drawing/2014/main" id="{61412F3E-C8C2-B44A-2675-645551EC257D}"/>
              </a:ext>
            </a:extLst>
          </p:cNvPr>
          <p:cNvSpPr>
            <a:spLocks noGrp="1"/>
          </p:cNvSpPr>
          <p:nvPr>
            <p:ph idx="1"/>
          </p:nvPr>
        </p:nvSpPr>
        <p:spPr>
          <a:xfrm>
            <a:off x="919119" y="1496292"/>
            <a:ext cx="6296328" cy="4995947"/>
          </a:xfrm>
        </p:spPr>
        <p:txBody>
          <a:bodyPr>
            <a:normAutofit/>
          </a:bodyPr>
          <a:lstStyle/>
          <a:p>
            <a:pPr algn="just"/>
            <a:r>
              <a:rPr lang="en-US" sz="1400" b="0" i="0" dirty="0">
                <a:solidFill>
                  <a:schemeClr val="tx1"/>
                </a:solidFill>
                <a:effectLst/>
                <a:latin typeface="Nunito" pitchFamily="2" charset="0"/>
              </a:rPr>
              <a:t>24 bit color format also known as true color format. Like 16 bit color format, in a 24 bit color format, the 24 bits are again distributed in three different formats of Red, Green and Blue.</a:t>
            </a:r>
          </a:p>
          <a:p>
            <a:pPr algn="just"/>
            <a:endParaRPr lang="en-US" sz="1400" b="0" i="0" dirty="0">
              <a:solidFill>
                <a:schemeClr val="tx1"/>
              </a:solidFill>
              <a:effectLst/>
              <a:latin typeface="Nunito" pitchFamily="2" charset="0"/>
            </a:endParaRPr>
          </a:p>
          <a:p>
            <a:pPr marL="36900" indent="0">
              <a:buNone/>
            </a:pPr>
            <a:r>
              <a:rPr lang="en-US" dirty="0">
                <a:solidFill>
                  <a:schemeClr val="tx1"/>
                </a:solidFill>
              </a:rPr>
              <a:t/>
            </a:r>
            <a:br>
              <a:rPr lang="en-US" dirty="0">
                <a:solidFill>
                  <a:schemeClr val="tx1"/>
                </a:solidFill>
              </a:rPr>
            </a:br>
            <a:endParaRPr lang="en-US" dirty="0">
              <a:solidFill>
                <a:schemeClr val="tx1"/>
              </a:solidFill>
            </a:endParaRPr>
          </a:p>
          <a:p>
            <a:pPr marL="36900" indent="0">
              <a:buNone/>
            </a:pPr>
            <a:endParaRPr lang="en-US" dirty="0">
              <a:solidFill>
                <a:schemeClr val="tx1"/>
              </a:solidFill>
            </a:endParaRPr>
          </a:p>
          <a:p>
            <a:pPr marL="36900" indent="0">
              <a:buNone/>
            </a:pPr>
            <a:endParaRPr lang="en-US" dirty="0">
              <a:solidFill>
                <a:schemeClr val="tx1"/>
              </a:solidFill>
            </a:endParaRPr>
          </a:p>
          <a:p>
            <a:pPr marL="36900" indent="0">
              <a:buNone/>
            </a:pPr>
            <a:endParaRPr lang="en-US" dirty="0">
              <a:solidFill>
                <a:schemeClr val="tx1"/>
              </a:solidFill>
            </a:endParaRPr>
          </a:p>
          <a:p>
            <a:pPr algn="just"/>
            <a:r>
              <a:rPr lang="en-US" sz="1500" b="0" i="0" dirty="0">
                <a:solidFill>
                  <a:schemeClr val="tx1"/>
                </a:solidFill>
                <a:effectLst/>
                <a:latin typeface="Nunito" pitchFamily="2" charset="0"/>
              </a:rPr>
              <a:t>Since 24 is equally divided on 8, so it has been distributed equally between three different color channels.</a:t>
            </a:r>
          </a:p>
          <a:p>
            <a:pPr algn="just"/>
            <a:r>
              <a:rPr lang="en-US" sz="1500" b="0" i="0" dirty="0">
                <a:solidFill>
                  <a:schemeClr val="tx1"/>
                </a:solidFill>
                <a:effectLst/>
                <a:latin typeface="Nunito" pitchFamily="2" charset="0"/>
              </a:rPr>
              <a:t>Their distribution is like this 8 bits for R, 8 bits for G, 8 bits for B.</a:t>
            </a:r>
          </a:p>
          <a:p>
            <a:pPr marL="36900" indent="0">
              <a:buNone/>
            </a:pPr>
            <a:endParaRPr lang="en-IN" dirty="0">
              <a:solidFill>
                <a:schemeClr val="tx1"/>
              </a:solidFill>
            </a:endParaRPr>
          </a:p>
        </p:txBody>
      </p:sp>
      <p:pic>
        <p:nvPicPr>
          <p:cNvPr id="5122" name="Picture 2" descr="24-bit">
            <a:extLst>
              <a:ext uri="{FF2B5EF4-FFF2-40B4-BE49-F238E27FC236}">
                <a16:creationId xmlns:a16="http://schemas.microsoft.com/office/drawing/2014/main" id="{789815C8-F56D-404B-9399-2C9053868A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548" y="2536767"/>
            <a:ext cx="37719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3">
            <a:extLst>
              <a:ext uri="{FF2B5EF4-FFF2-40B4-BE49-F238E27FC236}">
                <a16:creationId xmlns:a16="http://schemas.microsoft.com/office/drawing/2014/main" id="{D67A8F3C-D3EC-26D2-F2AA-1E69A1895195}"/>
              </a:ext>
              <a:ext uri="{C183D7F6-B498-43B3-948B-1728B52AA6E4}">
                <adec:decorative xmlns:adec="http://schemas.microsoft.com/office/drawing/2017/decorative" xmlns="" val="1"/>
              </a:ext>
            </a:extLst>
          </p:cNvPr>
          <p:cNvPicPr>
            <a:picLocks noChangeAspect="1"/>
          </p:cNvPicPr>
          <p:nvPr/>
        </p:nvPicPr>
        <p:blipFill rotWithShape="1">
          <a:blip r:embed="rId3">
            <a:extLst>
              <a:ext uri="{28A0092B-C50C-407E-A947-70E740481C1C}">
                <a14:useLocalDpi xmlns:a14="http://schemas.microsoft.com/office/drawing/2010/main" val="0"/>
              </a:ext>
            </a:extLst>
          </a:blip>
          <a:srcRect b="-1"/>
          <a:stretch/>
        </p:blipFill>
        <p:spPr>
          <a:xfrm>
            <a:off x="7456516" y="1253838"/>
            <a:ext cx="4621876" cy="5533504"/>
          </a:xfrm>
          <a:prstGeom prst="rect">
            <a:avLst/>
          </a:prstGeom>
          <a:effectLst>
            <a:outerShdw blurRad="25400" dir="17880000">
              <a:srgbClr val="000000">
                <a:alpha val="46000"/>
              </a:srgbClr>
            </a:outerShdw>
          </a:effectLst>
        </p:spPr>
      </p:pic>
      <p:sp>
        <p:nvSpPr>
          <p:cNvPr id="7" name="TextBox 6">
            <a:extLst>
              <a:ext uri="{FF2B5EF4-FFF2-40B4-BE49-F238E27FC236}">
                <a16:creationId xmlns:a16="http://schemas.microsoft.com/office/drawing/2014/main" id="{146650D3-BF20-F701-1D07-E46943CE8022}"/>
              </a:ext>
            </a:extLst>
          </p:cNvPr>
          <p:cNvSpPr txBox="1"/>
          <p:nvPr/>
        </p:nvSpPr>
        <p:spPr>
          <a:xfrm>
            <a:off x="7831456" y="1366897"/>
            <a:ext cx="3954780" cy="2062103"/>
          </a:xfrm>
          <a:prstGeom prst="rect">
            <a:avLst/>
          </a:prstGeom>
          <a:noFill/>
        </p:spPr>
        <p:txBody>
          <a:bodyPr wrap="square">
            <a:spAutoFit/>
          </a:bodyPr>
          <a:lstStyle/>
          <a:p>
            <a:pPr algn="l"/>
            <a:r>
              <a:rPr lang="en-US" sz="2800" b="1" i="0" u="sng" dirty="0">
                <a:solidFill>
                  <a:schemeClr val="bg1"/>
                </a:solidFill>
                <a:effectLst/>
                <a:latin typeface="Heebo" pitchFamily="2" charset="-79"/>
                <a:cs typeface="Heebo" pitchFamily="2" charset="-79"/>
              </a:rPr>
              <a:t>Behind a 24 bit image.</a:t>
            </a:r>
          </a:p>
          <a:p>
            <a:pPr algn="l"/>
            <a:endParaRPr lang="en-US" sz="2800" b="1" i="0" u="sng" dirty="0">
              <a:solidFill>
                <a:schemeClr val="bg1"/>
              </a:solidFill>
              <a:effectLst/>
              <a:latin typeface="Heebo" pitchFamily="2" charset="-79"/>
              <a:cs typeface="Heebo" pitchFamily="2" charset="-79"/>
            </a:endParaRPr>
          </a:p>
          <a:p>
            <a:pPr algn="just"/>
            <a:r>
              <a:rPr lang="en-US" b="0" i="0" dirty="0">
                <a:solidFill>
                  <a:srgbClr val="000000"/>
                </a:solidFill>
                <a:effectLst/>
                <a:latin typeface="Nunito" pitchFamily="2" charset="0"/>
              </a:rPr>
              <a:t>Unlike a 8 bit gray scale image, which has one matrix behind it, a 24 bit image has three different matrices of R, G, B.</a:t>
            </a:r>
          </a:p>
        </p:txBody>
      </p:sp>
      <p:pic>
        <p:nvPicPr>
          <p:cNvPr id="5124" name="Picture 4" descr="what is image">
            <a:extLst>
              <a:ext uri="{FF2B5EF4-FFF2-40B4-BE49-F238E27FC236}">
                <a16:creationId xmlns:a16="http://schemas.microsoft.com/office/drawing/2014/main" id="{CB0462C0-74A4-3386-7C6D-A1F93120EB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2603" y="3717867"/>
            <a:ext cx="3175462" cy="2780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433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arn(inVertical)">
                                      <p:cBhvr>
                                        <p:cTn id="7" dur="500"/>
                                        <p:tgtEl>
                                          <p:spTgt spid="7">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barn(inVertical)">
                                      <p:cBhvr>
                                        <p:cTn id="10" dur="500"/>
                                        <p:tgtEl>
                                          <p:spTgt spid="7">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5124"/>
                                        </p:tgtEl>
                                        <p:attrNameLst>
                                          <p:attrName>style.visibility</p:attrName>
                                        </p:attrNameLst>
                                      </p:cBhvr>
                                      <p:to>
                                        <p:strVal val="visible"/>
                                      </p:to>
                                    </p:set>
                                    <p:animEffect transition="in" filter="barn(inVertical)">
                                      <p:cBhvr>
                                        <p:cTn id="15" dur="5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types of images">
            <a:extLst>
              <a:ext uri="{FF2B5EF4-FFF2-40B4-BE49-F238E27FC236}">
                <a16:creationId xmlns:a16="http://schemas.microsoft.com/office/drawing/2014/main" id="{E66CCD09-8D94-11DE-BC25-160CC8048C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45674" y="1030778"/>
            <a:ext cx="8321794" cy="479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9207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34C220-B515-3E0A-2C2C-1A26F83ED56B}"/>
              </a:ext>
              <a:ext uri="{C183D7F6-B498-43B3-948B-1728B52AA6E4}">
                <adec:decorative xmlns:adec="http://schemas.microsoft.com/office/drawing/2017/decorative" xmlns=""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307352" y="217172"/>
            <a:ext cx="7465048" cy="6364832"/>
          </a:xfrm>
          <a:prstGeom prst="rect">
            <a:avLst/>
          </a:prstGeom>
        </p:spPr>
      </p:pic>
      <p:pic>
        <p:nvPicPr>
          <p:cNvPr id="2050" name="Picture 2" descr="Standard Illustration | AllAboutLean.com">
            <a:extLst>
              <a:ext uri="{FF2B5EF4-FFF2-40B4-BE49-F238E27FC236}">
                <a16:creationId xmlns:a16="http://schemas.microsoft.com/office/drawing/2014/main" id="{89793487-33AA-F76D-DDFB-770E45E4D21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59095" y="1887652"/>
            <a:ext cx="5229810"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9579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C62DA-4BD0-E601-D855-5B007AB82F66}"/>
              </a:ext>
            </a:extLst>
          </p:cNvPr>
          <p:cNvSpPr>
            <a:spLocks noGrp="1"/>
          </p:cNvSpPr>
          <p:nvPr>
            <p:ph type="title"/>
          </p:nvPr>
        </p:nvSpPr>
        <p:spPr>
          <a:xfrm>
            <a:off x="0" y="404889"/>
            <a:ext cx="6771736" cy="1257300"/>
          </a:xfrm>
        </p:spPr>
        <p:txBody>
          <a:bodyPr>
            <a:normAutofit fontScale="90000"/>
          </a:bodyPr>
          <a:lstStyle/>
          <a:p>
            <a:r>
              <a:rPr lang="en-US" b="1" i="0" u="sng" dirty="0">
                <a:solidFill>
                  <a:srgbClr val="FFFFFF"/>
                </a:solidFill>
                <a:effectLst/>
                <a:latin typeface="Poppins" panose="020B0502040204020203" pitchFamily="2" charset="0"/>
              </a:rPr>
              <a:t>Lossy Image Compression</a:t>
            </a:r>
            <a:r>
              <a:rPr lang="en-US" b="1" i="0" dirty="0">
                <a:solidFill>
                  <a:srgbClr val="FFFFFF"/>
                </a:solidFill>
                <a:effectLst/>
                <a:latin typeface="Poppins" panose="020B0502040204020203" pitchFamily="2" charset="0"/>
              </a:rPr>
              <a:t/>
            </a:r>
            <a:br>
              <a:rPr lang="en-US" b="1" i="0" dirty="0">
                <a:solidFill>
                  <a:srgbClr val="FFFFFF"/>
                </a:solidFill>
                <a:effectLst/>
                <a:latin typeface="Poppins" panose="020B0502040204020203" pitchFamily="2" charset="0"/>
              </a:rPr>
            </a:br>
            <a:endParaRPr lang="en-IN" dirty="0"/>
          </a:p>
        </p:txBody>
      </p:sp>
      <p:pic>
        <p:nvPicPr>
          <p:cNvPr id="4" name="Content Placeholder 3">
            <a:extLst>
              <a:ext uri="{FF2B5EF4-FFF2-40B4-BE49-F238E27FC236}">
                <a16:creationId xmlns:a16="http://schemas.microsoft.com/office/drawing/2014/main" id="{03F5F94B-E431-8909-F5C6-8EC190698EC3}"/>
              </a:ext>
              <a:ext uri="{C183D7F6-B498-43B3-948B-1728B52AA6E4}">
                <adec:decorative xmlns:adec="http://schemas.microsoft.com/office/drawing/2017/decorative" xmlns=""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
          <a:stretch/>
        </p:blipFill>
        <p:spPr>
          <a:xfrm>
            <a:off x="6419032" y="-1"/>
            <a:ext cx="5575540" cy="6858000"/>
          </a:xfrm>
          <a:prstGeom prst="rect">
            <a:avLst/>
          </a:prstGeom>
        </p:spPr>
      </p:pic>
      <p:sp>
        <p:nvSpPr>
          <p:cNvPr id="5" name="TextBox 4">
            <a:extLst>
              <a:ext uri="{FF2B5EF4-FFF2-40B4-BE49-F238E27FC236}">
                <a16:creationId xmlns:a16="http://schemas.microsoft.com/office/drawing/2014/main" id="{41891A7F-1E08-96CF-1016-1EF5D2E059E4}"/>
              </a:ext>
            </a:extLst>
          </p:cNvPr>
          <p:cNvSpPr txBox="1"/>
          <p:nvPr/>
        </p:nvSpPr>
        <p:spPr>
          <a:xfrm>
            <a:off x="152511" y="1916862"/>
            <a:ext cx="6114010" cy="4308872"/>
          </a:xfrm>
          <a:prstGeom prst="rect">
            <a:avLst/>
          </a:prstGeom>
          <a:noFill/>
        </p:spPr>
        <p:txBody>
          <a:bodyPr wrap="square">
            <a:spAutoFit/>
          </a:bodyPr>
          <a:lstStyle/>
          <a:p>
            <a:pPr algn="just"/>
            <a:r>
              <a:rPr lang="en-US" sz="1600" b="0" i="0" dirty="0">
                <a:solidFill>
                  <a:srgbClr val="FFFFFF"/>
                </a:solidFill>
                <a:effectLst/>
                <a:latin typeface="Poppins" panose="020B0502040204020203" pitchFamily="2" charset="0"/>
              </a:rPr>
              <a:t>Lossy image compression is a widely used method to reduce the size of pictures. This process compresses the image file size by permanently discarding some of its information, specifically redundant data. The method certainly reduces the image’s size, but the picture’s quality may also get affected, especially if the picture is overly compressed.</a:t>
            </a:r>
          </a:p>
          <a:p>
            <a:pPr algn="just"/>
            <a:endParaRPr lang="en-US" sz="1600" b="0" i="0" dirty="0">
              <a:solidFill>
                <a:srgbClr val="FFFFFF"/>
              </a:solidFill>
              <a:effectLst/>
              <a:latin typeface="Poppins" panose="020B0502040204020203" pitchFamily="2" charset="0"/>
            </a:endParaRPr>
          </a:p>
          <a:p>
            <a:pPr algn="just"/>
            <a:r>
              <a:rPr lang="en-US" sz="1600" b="0" i="0" dirty="0">
                <a:solidFill>
                  <a:srgbClr val="FFFFFF"/>
                </a:solidFill>
                <a:effectLst/>
                <a:latin typeface="Poppins" panose="020B0502040204020203" pitchFamily="2" charset="0"/>
              </a:rPr>
              <a:t>Another significant drawback of lossy compression is that it’s irreversible. Once you compress the image using lossy compression, the picture can never be restored to its previous state. Moreover, the image can be distorted if you repeatedly apply lossy compression. Therefore, the use of lossy compression is ideal for web-based platforms where the low quality of image degradation can often be accepted. </a:t>
            </a:r>
          </a:p>
          <a:p>
            <a:pPr algn="l"/>
            <a:endParaRPr lang="en-US" b="1" i="0" dirty="0">
              <a:solidFill>
                <a:srgbClr val="FFFFFF"/>
              </a:solidFill>
              <a:effectLst/>
              <a:latin typeface="Poppins" panose="020B0502040204020203" pitchFamily="2" charset="0"/>
            </a:endParaRPr>
          </a:p>
        </p:txBody>
      </p:sp>
      <p:pic>
        <p:nvPicPr>
          <p:cNvPr id="3" name="Picture 2" descr="Image result for lossless compression">
            <a:extLst>
              <a:ext uri="{FF2B5EF4-FFF2-40B4-BE49-F238E27FC236}">
                <a16:creationId xmlns:a16="http://schemas.microsoft.com/office/drawing/2014/main" id="{7580B066-CC35-C1C6-BBB5-585FEC6152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6656" y="540928"/>
            <a:ext cx="4029075" cy="27518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PT - Lossy Compression PowerPoint Presentation, free download - ID:1553892">
            <a:extLst>
              <a:ext uri="{FF2B5EF4-FFF2-40B4-BE49-F238E27FC236}">
                <a16:creationId xmlns:a16="http://schemas.microsoft.com/office/drawing/2014/main" id="{FEE9D194-36BC-7A42-C57B-34FBB8BBA9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2458" y="3565202"/>
            <a:ext cx="3669160" cy="2751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938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barn(inVertical)">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532880" y="81280"/>
            <a:ext cx="5435600" cy="1478450"/>
          </a:xfrm>
        </p:spPr>
        <p:txBody>
          <a:bodyPr anchor="b">
            <a:noAutofit/>
          </a:bodyPr>
          <a:lstStyle/>
          <a:p>
            <a:pPr algn="l"/>
            <a:r>
              <a:rPr lang="en-US" sz="5400" b="1" u="sng" dirty="0"/>
              <a:t>What is an Image?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819571" y="1915329"/>
            <a:ext cx="4403596" cy="4058751"/>
          </a:xfrm>
        </p:spPr>
        <p:txBody>
          <a:bodyPr anchor="t">
            <a:normAutofit/>
          </a:bodyPr>
          <a:lstStyle/>
          <a:p>
            <a:pPr algn="just"/>
            <a:r>
              <a:rPr lang="en-US" sz="2000" b="0" i="0" dirty="0">
                <a:solidFill>
                  <a:srgbClr val="FFFFFF"/>
                </a:solidFill>
                <a:effectLst/>
                <a:latin typeface="Nunito" panose="020B0604020202020204" pitchFamily="2" charset="0"/>
              </a:rPr>
              <a:t>An image consists of a rectangular array of dots called pixels. The size of the image is specified in terms of width X height, in numbers of the pixels. The physical size of the image, in inches or centimeters, depends on the resolution of the device on which the image is displayed.</a:t>
            </a:r>
            <a:endParaRPr lang="en-US" sz="2400" dirty="0">
              <a:solidFill>
                <a:srgbClr val="FFFFFF"/>
              </a:solidFill>
            </a:endParaRPr>
          </a:p>
        </p:txBody>
      </p:sp>
      <p:pic>
        <p:nvPicPr>
          <p:cNvPr id="4" name="Picture 3">
            <a:extLst>
              <a:ext uri="{FF2B5EF4-FFF2-40B4-BE49-F238E27FC236}">
                <a16:creationId xmlns:a16="http://schemas.microsoft.com/office/drawing/2014/main" id="{F86753F0-492B-5A48-4434-F43B515B5A64}"/>
              </a:ext>
              <a:ext uri="{C183D7F6-B498-43B3-948B-1728B52AA6E4}">
                <adec:decorative xmlns:adec="http://schemas.microsoft.com/office/drawing/2017/decorative" xmlns="" val="1"/>
              </a:ext>
            </a:extLst>
          </p:cNvPr>
          <p:cNvPicPr>
            <a:picLocks noChangeAspect="1"/>
          </p:cNvPicPr>
          <p:nvPr/>
        </p:nvPicPr>
        <p:blipFill rotWithShape="1">
          <a:blip r:embed="rId6">
            <a:extLst>
              <a:ext uri="{28A0092B-C50C-407E-A947-70E740481C1C}">
                <a14:useLocalDpi xmlns:a14="http://schemas.microsoft.com/office/drawing/2010/main" val="0"/>
              </a:ext>
            </a:extLst>
          </a:blip>
          <a:srcRect b="-1"/>
          <a:stretch/>
        </p:blipFill>
        <p:spPr>
          <a:xfrm>
            <a:off x="0" y="-1"/>
            <a:ext cx="6171368" cy="6857990"/>
          </a:xfrm>
          <a:prstGeom prst="rect">
            <a:avLst/>
          </a:prstGeom>
        </p:spPr>
      </p:pic>
      <p:sp>
        <p:nvSpPr>
          <p:cNvPr id="6" name="TextBox 5">
            <a:extLst>
              <a:ext uri="{FF2B5EF4-FFF2-40B4-BE49-F238E27FC236}">
                <a16:creationId xmlns:a16="http://schemas.microsoft.com/office/drawing/2014/main" id="{4E3C1D92-A11B-EED5-241F-35B7AAB4E010}"/>
              </a:ext>
            </a:extLst>
          </p:cNvPr>
          <p:cNvSpPr txBox="1"/>
          <p:nvPr/>
        </p:nvSpPr>
        <p:spPr>
          <a:xfrm>
            <a:off x="105145" y="4766717"/>
            <a:ext cx="5982233" cy="1754326"/>
          </a:xfrm>
          <a:prstGeom prst="rect">
            <a:avLst/>
          </a:prstGeom>
          <a:noFill/>
        </p:spPr>
        <p:txBody>
          <a:bodyPr wrap="square">
            <a:spAutoFit/>
          </a:bodyPr>
          <a:lstStyle/>
          <a:p>
            <a:pPr algn="just"/>
            <a:r>
              <a:rPr lang="en-US" sz="1800" b="0" i="0" dirty="0">
                <a:solidFill>
                  <a:schemeClr val="bg1">
                    <a:lumMod val="95000"/>
                    <a:lumOff val="5000"/>
                  </a:schemeClr>
                </a:solidFill>
                <a:effectLst/>
                <a:latin typeface="Nunito" panose="020B0604020202020204" pitchFamily="2" charset="0"/>
              </a:rPr>
              <a:t> The resolution is usually measured in DPI (Dots Per Inch). An image will appear smaller on a device with a higher resolution than on one with a lower resolution. For color images, one needs enough bits per pixel to represent all the colors in the image. The number of the bits per pixel is called the depth of the image.</a:t>
            </a:r>
            <a:endParaRPr lang="en-IN" dirty="0">
              <a:solidFill>
                <a:schemeClr val="bg1">
                  <a:lumMod val="95000"/>
                  <a:lumOff val="5000"/>
                </a:schemeClr>
              </a:solidFill>
            </a:endParaRPr>
          </a:p>
        </p:txBody>
      </p:sp>
      <p:pic>
        <p:nvPicPr>
          <p:cNvPr id="11" name="Picture 8" descr="Artificial Intelligence Will Soon Shape Themselves, and Us | by Douglas ...">
            <a:extLst>
              <a:ext uri="{FF2B5EF4-FFF2-40B4-BE49-F238E27FC236}">
                <a16:creationId xmlns:a16="http://schemas.microsoft.com/office/drawing/2014/main" id="{68FD0A1B-7040-F487-A630-1EBD1563AD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414" y="1153160"/>
            <a:ext cx="3528661" cy="351028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What are images ">
            <a:extLst>
              <a:ext uri="{FF2B5EF4-FFF2-40B4-BE49-F238E27FC236}">
                <a16:creationId xmlns:a16="http://schemas.microsoft.com/office/drawing/2014/main" id="{B9A7F896-B164-551D-E3BD-5D64424E18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0001" y="336550"/>
            <a:ext cx="302895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23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barn(inVertical)">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arn(inVertical)">
                                      <p:cBhvr>
                                        <p:cTn id="1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730A5-12E3-2B97-7C06-90BAB332A075}"/>
              </a:ext>
            </a:extLst>
          </p:cNvPr>
          <p:cNvSpPr>
            <a:spLocks noGrp="1"/>
          </p:cNvSpPr>
          <p:nvPr>
            <p:ph type="title"/>
          </p:nvPr>
        </p:nvSpPr>
        <p:spPr>
          <a:xfrm>
            <a:off x="996922" y="559724"/>
            <a:ext cx="10353762" cy="1257300"/>
          </a:xfrm>
        </p:spPr>
        <p:txBody>
          <a:bodyPr>
            <a:normAutofit fontScale="90000"/>
          </a:bodyPr>
          <a:lstStyle/>
          <a:p>
            <a:r>
              <a:rPr lang="en-US" b="1" i="0" u="sng" dirty="0">
                <a:solidFill>
                  <a:srgbClr val="FFFFFF"/>
                </a:solidFill>
                <a:effectLst/>
                <a:latin typeface="Poppins" panose="020B0502040204020203" pitchFamily="2" charset="0"/>
              </a:rPr>
              <a:t>Image Compression Standard </a:t>
            </a:r>
            <a:r>
              <a:rPr lang="en-US" b="1" i="0" dirty="0">
                <a:solidFill>
                  <a:srgbClr val="FFFFFF"/>
                </a:solidFill>
                <a:effectLst/>
                <a:latin typeface="Poppins" panose="020B0502040204020203" pitchFamily="2" charset="0"/>
              </a:rPr>
              <a:t/>
            </a:r>
            <a:br>
              <a:rPr lang="en-US" b="1" i="0" dirty="0">
                <a:solidFill>
                  <a:srgbClr val="FFFFFF"/>
                </a:solidFill>
                <a:effectLst/>
                <a:latin typeface="Poppins" panose="020B0502040204020203" pitchFamily="2" charset="0"/>
              </a:rPr>
            </a:br>
            <a:endParaRPr lang="en-IN" dirty="0"/>
          </a:p>
        </p:txBody>
      </p:sp>
      <p:sp>
        <p:nvSpPr>
          <p:cNvPr id="3" name="Content Placeholder 2">
            <a:extLst>
              <a:ext uri="{FF2B5EF4-FFF2-40B4-BE49-F238E27FC236}">
                <a16:creationId xmlns:a16="http://schemas.microsoft.com/office/drawing/2014/main" id="{8358D71F-D86E-F29A-275D-33CA82957178}"/>
              </a:ext>
            </a:extLst>
          </p:cNvPr>
          <p:cNvSpPr>
            <a:spLocks noGrp="1"/>
          </p:cNvSpPr>
          <p:nvPr>
            <p:ph idx="1"/>
          </p:nvPr>
        </p:nvSpPr>
        <p:spPr/>
        <p:txBody>
          <a:bodyPr>
            <a:normAutofit/>
          </a:bodyPr>
          <a:lstStyle/>
          <a:p>
            <a:pPr algn="just"/>
            <a:r>
              <a:rPr lang="en-US" sz="2000" b="1" i="0" dirty="0">
                <a:solidFill>
                  <a:srgbClr val="FFFFFF"/>
                </a:solidFill>
                <a:effectLst/>
                <a:latin typeface="Poppins" panose="020B0502040204020203" pitchFamily="2" charset="0"/>
              </a:rPr>
              <a:t>One of the most common examples of lossy compression is the</a:t>
            </a:r>
            <a:r>
              <a:rPr lang="en-US" sz="2000" b="1" i="0" u="none" strike="noStrike" dirty="0">
                <a:solidFill>
                  <a:srgbClr val="FFFFFF"/>
                </a:solidFill>
                <a:effectLst/>
                <a:latin typeface="Poppins" panose="020B0502040204020203" pitchFamily="2" charset="0"/>
                <a:hlinkClick r:id="rId2">
                  <a:extLst>
                    <a:ext uri="{A12FA001-AC4F-418D-AE19-62706E023703}">
                      <ahyp:hlinkClr xmlns:ahyp="http://schemas.microsoft.com/office/drawing/2018/hyperlinkcolor" xmlns="" val="tx"/>
                    </a:ext>
                  </a:extLst>
                </a:hlinkClick>
              </a:rPr>
              <a:t> JPEG format</a:t>
            </a:r>
            <a:r>
              <a:rPr lang="en-US" sz="2000" b="1" i="0" dirty="0">
                <a:solidFill>
                  <a:srgbClr val="FFFFFF"/>
                </a:solidFill>
                <a:effectLst/>
                <a:latin typeface="Poppins" panose="020B0502040204020203" pitchFamily="2" charset="0"/>
              </a:rPr>
              <a:t>. This image compression format is widely used on the web. Digital photographers also use this format for image compression. Many tools and applications support this image compression format. JPEG compression uses the Discrete Cosine Transform method for performing the modification. Moreover, the JPEG format also allows adjustment between storage sizes. The degree of compression can also be altered in this compression method. </a:t>
            </a:r>
          </a:p>
          <a:p>
            <a:endParaRPr lang="en-IN" dirty="0"/>
          </a:p>
        </p:txBody>
      </p:sp>
    </p:spTree>
    <p:extLst>
      <p:ext uri="{BB962C8B-B14F-4D97-AF65-F5344CB8AC3E}">
        <p14:creationId xmlns:p14="http://schemas.microsoft.com/office/powerpoint/2010/main" val="69785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9 Free Bulk JPEG Compression Tools With Lossy And Lossless Optimization">
            <a:extLst>
              <a:ext uri="{FF2B5EF4-FFF2-40B4-BE49-F238E27FC236}">
                <a16:creationId xmlns:a16="http://schemas.microsoft.com/office/drawing/2014/main" id="{59BE78E6-F399-27DC-F76E-35531538236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3500" y="1752339"/>
            <a:ext cx="9525000" cy="273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0784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55721-A41C-1B88-2A0C-3BE5E1364969}"/>
              </a:ext>
            </a:extLst>
          </p:cNvPr>
          <p:cNvSpPr>
            <a:spLocks noGrp="1"/>
          </p:cNvSpPr>
          <p:nvPr>
            <p:ph type="title"/>
          </p:nvPr>
        </p:nvSpPr>
        <p:spPr>
          <a:xfrm>
            <a:off x="5070591" y="116378"/>
            <a:ext cx="6279921" cy="1384762"/>
          </a:xfrm>
        </p:spPr>
        <p:txBody>
          <a:bodyPr>
            <a:normAutofit fontScale="90000"/>
          </a:bodyPr>
          <a:lstStyle/>
          <a:p>
            <a:r>
              <a:rPr lang="en-US" b="1" i="0" dirty="0">
                <a:solidFill>
                  <a:srgbClr val="FFFFFF"/>
                </a:solidFill>
                <a:effectLst/>
                <a:latin typeface="Poppins" panose="020B0502040204020203" pitchFamily="2" charset="0"/>
              </a:rPr>
              <a:t/>
            </a:r>
            <a:br>
              <a:rPr lang="en-US" b="1" i="0" dirty="0">
                <a:solidFill>
                  <a:srgbClr val="FFFFFF"/>
                </a:solidFill>
                <a:effectLst/>
                <a:latin typeface="Poppins" panose="020B0502040204020203" pitchFamily="2" charset="0"/>
              </a:rPr>
            </a:br>
            <a:r>
              <a:rPr lang="en-US" b="1" i="0" u="sng" dirty="0">
                <a:solidFill>
                  <a:srgbClr val="FFFFFF"/>
                </a:solidFill>
                <a:effectLst/>
                <a:latin typeface="Poppins" panose="020B0502040204020203" pitchFamily="2" charset="0"/>
              </a:rPr>
              <a:t>Lossless Image Compression </a:t>
            </a:r>
            <a:r>
              <a:rPr lang="en-US" b="1" i="0" dirty="0">
                <a:solidFill>
                  <a:srgbClr val="FFFFFF"/>
                </a:solidFill>
                <a:effectLst/>
                <a:latin typeface="Poppins" panose="020B0502040204020203" pitchFamily="2" charset="0"/>
              </a:rPr>
              <a:t/>
            </a:r>
            <a:br>
              <a:rPr lang="en-US" b="1" i="0" dirty="0">
                <a:solidFill>
                  <a:srgbClr val="FFFFFF"/>
                </a:solidFill>
                <a:effectLst/>
                <a:latin typeface="Poppins" panose="020B0502040204020203" pitchFamily="2" charset="0"/>
              </a:rPr>
            </a:br>
            <a:endParaRPr lang="en-IN" dirty="0"/>
          </a:p>
        </p:txBody>
      </p:sp>
      <p:pic>
        <p:nvPicPr>
          <p:cNvPr id="4" name="Content Placeholder 3">
            <a:extLst>
              <a:ext uri="{FF2B5EF4-FFF2-40B4-BE49-F238E27FC236}">
                <a16:creationId xmlns:a16="http://schemas.microsoft.com/office/drawing/2014/main" id="{31F8A4AC-F4AA-8F5A-37E5-3B8571EEDF5C}"/>
              </a:ext>
              <a:ext uri="{C183D7F6-B498-43B3-948B-1728B52AA6E4}">
                <adec:decorative xmlns:adec="http://schemas.microsoft.com/office/drawing/2017/decorative" xmlns=""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
          <a:stretch/>
        </p:blipFill>
        <p:spPr>
          <a:xfrm>
            <a:off x="0" y="0"/>
            <a:ext cx="4705003" cy="6831028"/>
          </a:xfrm>
          <a:prstGeom prst="rect">
            <a:avLst/>
          </a:prstGeom>
        </p:spPr>
      </p:pic>
      <p:sp>
        <p:nvSpPr>
          <p:cNvPr id="6" name="TextBox 5">
            <a:extLst>
              <a:ext uri="{FF2B5EF4-FFF2-40B4-BE49-F238E27FC236}">
                <a16:creationId xmlns:a16="http://schemas.microsoft.com/office/drawing/2014/main" id="{087D8932-5B86-CEE9-CEC0-A08230395AA6}"/>
              </a:ext>
            </a:extLst>
          </p:cNvPr>
          <p:cNvSpPr txBox="1"/>
          <p:nvPr/>
        </p:nvSpPr>
        <p:spPr>
          <a:xfrm>
            <a:off x="5153547" y="1790297"/>
            <a:ext cx="6114010" cy="4524315"/>
          </a:xfrm>
          <a:prstGeom prst="rect">
            <a:avLst/>
          </a:prstGeom>
          <a:noFill/>
        </p:spPr>
        <p:txBody>
          <a:bodyPr wrap="square">
            <a:spAutoFit/>
          </a:bodyPr>
          <a:lstStyle/>
          <a:p>
            <a:pPr algn="just"/>
            <a:r>
              <a:rPr lang="en-US" sz="1600" b="1" i="0" dirty="0">
                <a:solidFill>
                  <a:srgbClr val="FFFFFF"/>
                </a:solidFill>
                <a:effectLst/>
                <a:latin typeface="Poppins" panose="020B0502040204020203" pitchFamily="2" charset="0"/>
              </a:rPr>
              <a:t>The other way of image compression is known as lossless compression. In this approach, the compression applies without affecting the quality of the image. There is no loss of information associated with this compression method. Moreover, the compressed image can also restore to its original state without any degradation or distortion. </a:t>
            </a:r>
          </a:p>
          <a:p>
            <a:pPr algn="just"/>
            <a:endParaRPr lang="en-US" sz="1600" b="1" dirty="0">
              <a:solidFill>
                <a:srgbClr val="FFFFFF"/>
              </a:solidFill>
              <a:latin typeface="Poppins" panose="020B0502040204020203" pitchFamily="2" charset="0"/>
            </a:endParaRPr>
          </a:p>
          <a:p>
            <a:pPr algn="just"/>
            <a:endParaRPr lang="en-US" sz="1600" b="1" i="0" dirty="0">
              <a:solidFill>
                <a:srgbClr val="FFFFFF"/>
              </a:solidFill>
              <a:effectLst/>
              <a:latin typeface="Poppins" panose="020B0502040204020203" pitchFamily="2" charset="0"/>
            </a:endParaRPr>
          </a:p>
          <a:p>
            <a:pPr algn="just"/>
            <a:endParaRPr lang="en-US" sz="1600" b="1" dirty="0">
              <a:solidFill>
                <a:srgbClr val="FFFFFF"/>
              </a:solidFill>
              <a:latin typeface="Poppins" panose="020B0502040204020203" pitchFamily="2" charset="0"/>
            </a:endParaRPr>
          </a:p>
          <a:p>
            <a:pPr algn="just"/>
            <a:r>
              <a:rPr lang="en-US" sz="1600" b="1" i="0" dirty="0">
                <a:solidFill>
                  <a:srgbClr val="FFFFFF"/>
                </a:solidFill>
                <a:effectLst/>
                <a:latin typeface="Poppins" panose="020B0502040204020203" pitchFamily="2" charset="0"/>
              </a:rPr>
              <a:t>But, it is important to state here that lossless image compression doesn’t reduce the size of an image equal to lossy compression. Lossless image compression is mostly preferred when the quality of the image is more important than storage space, like the images of different products on an online store. </a:t>
            </a:r>
          </a:p>
        </p:txBody>
      </p:sp>
      <p:pic>
        <p:nvPicPr>
          <p:cNvPr id="2052" name="Picture 4" descr="Image result for Lossless Compression Schema">
            <a:extLst>
              <a:ext uri="{FF2B5EF4-FFF2-40B4-BE49-F238E27FC236}">
                <a16:creationId xmlns:a16="http://schemas.microsoft.com/office/drawing/2014/main" id="{592CB51E-98C8-B433-04EC-722C9C36B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041" y="4034726"/>
            <a:ext cx="4400550" cy="23526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ssless image compression | Download Scientific Diagram">
            <a:extLst>
              <a:ext uri="{FF2B5EF4-FFF2-40B4-BE49-F238E27FC236}">
                <a16:creationId xmlns:a16="http://schemas.microsoft.com/office/drawing/2014/main" id="{D445D9E0-AFFB-6C95-9B6F-957341E29A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6503"/>
            <a:ext cx="4572000" cy="3474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2788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6">
                                            <p:txEl>
                                              <p:pRg st="4" end="4"/>
                                            </p:txEl>
                                          </p:spTgt>
                                        </p:tgtEl>
                                        <p:attrNameLst>
                                          <p:attrName>style.visibility</p:attrName>
                                        </p:attrNameLst>
                                      </p:cBhvr>
                                      <p:to>
                                        <p:strVal val="visible"/>
                                      </p:to>
                                    </p:set>
                                    <p:anim calcmode="lin" valueType="num">
                                      <p:cBhvr>
                                        <p:cTn id="12" dur="500" fill="hold"/>
                                        <p:tgtEl>
                                          <p:spTgt spid="6">
                                            <p:txEl>
                                              <p:pRg st="4" end="4"/>
                                            </p:txEl>
                                          </p:spTgt>
                                        </p:tgtEl>
                                        <p:attrNameLst>
                                          <p:attrName>ppt_w</p:attrName>
                                        </p:attrNameLst>
                                      </p:cBhvr>
                                      <p:tavLst>
                                        <p:tav tm="0">
                                          <p:val>
                                            <p:fltVal val="0"/>
                                          </p:val>
                                        </p:tav>
                                        <p:tav tm="100000">
                                          <p:val>
                                            <p:strVal val="#ppt_w"/>
                                          </p:val>
                                        </p:tav>
                                      </p:tavLst>
                                    </p:anim>
                                    <p:anim calcmode="lin" valueType="num">
                                      <p:cBhvr>
                                        <p:cTn id="13" dur="500" fill="hold"/>
                                        <p:tgtEl>
                                          <p:spTgt spid="6">
                                            <p:txEl>
                                              <p:pRg st="4" end="4"/>
                                            </p:txEl>
                                          </p:spTgt>
                                        </p:tgtEl>
                                        <p:attrNameLst>
                                          <p:attrName>ppt_h</p:attrName>
                                        </p:attrNameLst>
                                      </p:cBhvr>
                                      <p:tavLst>
                                        <p:tav tm="0">
                                          <p:val>
                                            <p:fltVal val="0"/>
                                          </p:val>
                                        </p:tav>
                                        <p:tav tm="100000">
                                          <p:val>
                                            <p:strVal val="#ppt_h"/>
                                          </p:val>
                                        </p:tav>
                                      </p:tavLst>
                                    </p:anim>
                                    <p:animEffect transition="in" filter="fade">
                                      <p:cBhvr>
                                        <p:cTn id="14"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045C4-F816-9011-2C92-C62407E95635}"/>
              </a:ext>
            </a:extLst>
          </p:cNvPr>
          <p:cNvSpPr>
            <a:spLocks noGrp="1"/>
          </p:cNvSpPr>
          <p:nvPr>
            <p:ph type="title"/>
          </p:nvPr>
        </p:nvSpPr>
        <p:spPr/>
        <p:txBody>
          <a:bodyPr>
            <a:normAutofit fontScale="90000"/>
          </a:bodyPr>
          <a:lstStyle/>
          <a:p>
            <a:r>
              <a:rPr lang="en-US" b="1" i="0" u="sng" dirty="0">
                <a:solidFill>
                  <a:srgbClr val="FFFFFF"/>
                </a:solidFill>
                <a:effectLst/>
                <a:latin typeface="Poppins" panose="020B0502040204020203" pitchFamily="2" charset="0"/>
              </a:rPr>
              <a:t>Image Compression Standards </a:t>
            </a:r>
            <a:r>
              <a:rPr lang="en-US" b="1" i="0" dirty="0">
                <a:solidFill>
                  <a:srgbClr val="FFFFFF"/>
                </a:solidFill>
                <a:effectLst/>
                <a:latin typeface="Poppins" panose="020B0502040204020203" pitchFamily="2" charset="0"/>
              </a:rPr>
              <a:t/>
            </a:r>
            <a:br>
              <a:rPr lang="en-US" b="1" i="0" dirty="0">
                <a:solidFill>
                  <a:srgbClr val="FFFFFF"/>
                </a:solidFill>
                <a:effectLst/>
                <a:latin typeface="Poppins" panose="020B0502040204020203" pitchFamily="2" charset="0"/>
              </a:rPr>
            </a:br>
            <a:endParaRPr lang="en-IN" dirty="0"/>
          </a:p>
        </p:txBody>
      </p:sp>
      <p:sp>
        <p:nvSpPr>
          <p:cNvPr id="3" name="Content Placeholder 2">
            <a:extLst>
              <a:ext uri="{FF2B5EF4-FFF2-40B4-BE49-F238E27FC236}">
                <a16:creationId xmlns:a16="http://schemas.microsoft.com/office/drawing/2014/main" id="{CB4AAA68-4D7F-8689-3247-0C9A4CCA8BDB}"/>
              </a:ext>
            </a:extLst>
          </p:cNvPr>
          <p:cNvSpPr>
            <a:spLocks noGrp="1"/>
          </p:cNvSpPr>
          <p:nvPr>
            <p:ph idx="1"/>
          </p:nvPr>
        </p:nvSpPr>
        <p:spPr/>
        <p:txBody>
          <a:bodyPr>
            <a:normAutofit/>
          </a:bodyPr>
          <a:lstStyle/>
          <a:p>
            <a:pPr algn="just"/>
            <a:r>
              <a:rPr lang="en-US" sz="2000" b="1" i="0" dirty="0">
                <a:solidFill>
                  <a:srgbClr val="FFFFFF"/>
                </a:solidFill>
                <a:effectLst/>
                <a:latin typeface="Poppins" panose="020B0502040204020203" pitchFamily="2" charset="0"/>
              </a:rPr>
              <a:t>One of the most prominent lossless image compression is PNG. This format is highly appreciated because it shrinks image file size by classifying designs and compressing those patterns. There is no doubt that PNGs are larger than JPEGs in size. Still, websites use them when extensive image data is required. For example, logos, visual icons, screenshots, and transparent images are often created in this image format. There are many other familiar lossless compression formats available like BMP and GIF that are widely preferred for compressing pictures. </a:t>
            </a:r>
          </a:p>
          <a:p>
            <a:pPr marL="36900" indent="0" algn="l">
              <a:buNone/>
            </a:pPr>
            <a:endParaRPr lang="en-US" b="1" i="0" dirty="0">
              <a:solidFill>
                <a:srgbClr val="FFFFFF"/>
              </a:solidFill>
              <a:effectLst/>
              <a:latin typeface="Poppins" panose="020B0502040204020203" pitchFamily="2" charset="0"/>
            </a:endParaRPr>
          </a:p>
          <a:p>
            <a:endParaRPr lang="en-IN" dirty="0"/>
          </a:p>
        </p:txBody>
      </p:sp>
    </p:spTree>
    <p:extLst>
      <p:ext uri="{BB962C8B-B14F-4D97-AF65-F5344CB8AC3E}">
        <p14:creationId xmlns:p14="http://schemas.microsoft.com/office/powerpoint/2010/main" val="267013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34C220-B515-3E0A-2C2C-1A26F83ED56B}"/>
              </a:ext>
              <a:ext uri="{C183D7F6-B498-43B3-948B-1728B52AA6E4}">
                <adec:decorative xmlns:adec="http://schemas.microsoft.com/office/drawing/2017/decorative" xmlns=""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6233568" y="213333"/>
            <a:ext cx="5652873" cy="6364832"/>
          </a:xfrm>
          <a:prstGeom prst="rect">
            <a:avLst/>
          </a:prstGeom>
        </p:spPr>
      </p:pic>
      <p:sp>
        <p:nvSpPr>
          <p:cNvPr id="3" name="TextBox 2">
            <a:extLst>
              <a:ext uri="{FF2B5EF4-FFF2-40B4-BE49-F238E27FC236}">
                <a16:creationId xmlns:a16="http://schemas.microsoft.com/office/drawing/2014/main" id="{10EF6237-C902-8EF8-FC85-CC6304248C0C}"/>
              </a:ext>
            </a:extLst>
          </p:cNvPr>
          <p:cNvSpPr txBox="1"/>
          <p:nvPr/>
        </p:nvSpPr>
        <p:spPr>
          <a:xfrm>
            <a:off x="76719" y="3843787"/>
            <a:ext cx="6097384" cy="2308324"/>
          </a:xfrm>
          <a:prstGeom prst="rect">
            <a:avLst/>
          </a:prstGeom>
          <a:noFill/>
        </p:spPr>
        <p:txBody>
          <a:bodyPr wrap="square">
            <a:spAutoFit/>
          </a:bodyPr>
          <a:lstStyle/>
          <a:p>
            <a:pPr algn="l" fontAlgn="base"/>
            <a:endParaRPr lang="en-US" dirty="0">
              <a:solidFill>
                <a:srgbClr val="FFFFFF"/>
              </a:solidFill>
              <a:latin typeface="urw-din"/>
            </a:endParaRPr>
          </a:p>
          <a:p>
            <a:pPr algn="l" fontAlgn="base"/>
            <a:r>
              <a:rPr lang="en-US" b="0" i="0" dirty="0">
                <a:solidFill>
                  <a:srgbClr val="FFFFFF"/>
                </a:solidFill>
                <a:effectLst/>
                <a:latin typeface="urw-din"/>
              </a:rPr>
              <a:t> </a:t>
            </a:r>
          </a:p>
          <a:p>
            <a:pPr algn="l" fontAlgn="base"/>
            <a:r>
              <a:rPr lang="en-US" b="1" i="0" dirty="0">
                <a:solidFill>
                  <a:srgbClr val="FFFFFF"/>
                </a:solidFill>
                <a:effectLst/>
                <a:latin typeface="urw-din"/>
              </a:rPr>
              <a:t>2.Color Space Transform –</a:t>
            </a:r>
            <a:r>
              <a:rPr lang="en-US" b="0" i="0" dirty="0">
                <a:solidFill>
                  <a:srgbClr val="FFFFFF"/>
                </a:solidFill>
                <a:effectLst/>
                <a:latin typeface="urw-din"/>
              </a:rPr>
              <a:t> </a:t>
            </a:r>
            <a:br>
              <a:rPr lang="en-US" b="0" i="0" dirty="0">
                <a:solidFill>
                  <a:srgbClr val="FFFFFF"/>
                </a:solidFill>
                <a:effectLst/>
                <a:latin typeface="urw-din"/>
              </a:rPr>
            </a:br>
            <a:r>
              <a:rPr lang="en-US" b="0" i="0" dirty="0">
                <a:solidFill>
                  <a:srgbClr val="FFFFFF"/>
                </a:solidFill>
                <a:effectLst/>
                <a:latin typeface="urw-din"/>
              </a:rPr>
              <a:t>In this phase, we convert R, G, B to Y, </a:t>
            </a:r>
            <a:r>
              <a:rPr lang="en-US" b="0" i="0" dirty="0" err="1">
                <a:solidFill>
                  <a:srgbClr val="FFFFFF"/>
                </a:solidFill>
                <a:effectLst/>
                <a:latin typeface="urw-din"/>
              </a:rPr>
              <a:t>Cb</a:t>
            </a:r>
            <a:r>
              <a:rPr lang="en-US" b="0" i="0" dirty="0">
                <a:solidFill>
                  <a:srgbClr val="FFFFFF"/>
                </a:solidFill>
                <a:effectLst/>
                <a:latin typeface="urw-din"/>
              </a:rPr>
              <a:t>, Cr model. Here Y is for brightness, </a:t>
            </a:r>
            <a:r>
              <a:rPr lang="en-US" b="0" i="0" dirty="0" err="1">
                <a:solidFill>
                  <a:srgbClr val="FFFFFF"/>
                </a:solidFill>
                <a:effectLst/>
                <a:latin typeface="urw-din"/>
              </a:rPr>
              <a:t>Cb</a:t>
            </a:r>
            <a:r>
              <a:rPr lang="en-US" b="0" i="0" dirty="0">
                <a:solidFill>
                  <a:srgbClr val="FFFFFF"/>
                </a:solidFill>
                <a:effectLst/>
                <a:latin typeface="urw-din"/>
              </a:rPr>
              <a:t> is color blueness and Cr stands for Color redness. We transform it into chromium colors as these are less sensitive to human eyes thus can be removed.  </a:t>
            </a:r>
          </a:p>
          <a:p>
            <a:pPr algn="l" fontAlgn="base"/>
            <a:endParaRPr lang="en-US" b="0" i="0" dirty="0">
              <a:solidFill>
                <a:srgbClr val="FFFFFF"/>
              </a:solidFill>
              <a:effectLst/>
              <a:latin typeface="urw-din"/>
            </a:endParaRPr>
          </a:p>
        </p:txBody>
      </p:sp>
      <p:sp>
        <p:nvSpPr>
          <p:cNvPr id="6" name="TextBox 5">
            <a:extLst>
              <a:ext uri="{FF2B5EF4-FFF2-40B4-BE49-F238E27FC236}">
                <a16:creationId xmlns:a16="http://schemas.microsoft.com/office/drawing/2014/main" id="{86B4D234-278D-2618-B019-78D78E22B8D4}"/>
              </a:ext>
            </a:extLst>
          </p:cNvPr>
          <p:cNvSpPr txBox="1"/>
          <p:nvPr/>
        </p:nvSpPr>
        <p:spPr>
          <a:xfrm>
            <a:off x="6174103" y="435074"/>
            <a:ext cx="5934594" cy="707886"/>
          </a:xfrm>
          <a:prstGeom prst="rect">
            <a:avLst/>
          </a:prstGeom>
          <a:noFill/>
        </p:spPr>
        <p:txBody>
          <a:bodyPr wrap="square">
            <a:spAutoFit/>
          </a:bodyPr>
          <a:lstStyle/>
          <a:p>
            <a:pPr algn="l" fontAlgn="base"/>
            <a:r>
              <a:rPr lang="en-US" sz="4000" b="1" i="0" u="sng" dirty="0">
                <a:solidFill>
                  <a:schemeClr val="bg1">
                    <a:lumMod val="95000"/>
                    <a:lumOff val="5000"/>
                  </a:schemeClr>
                </a:solidFill>
                <a:effectLst/>
                <a:latin typeface="urw-din"/>
              </a:rPr>
              <a:t>Steps in JPEG Compression</a:t>
            </a:r>
          </a:p>
        </p:txBody>
      </p:sp>
      <p:pic>
        <p:nvPicPr>
          <p:cNvPr id="8194" name="Picture 2" descr="What are DCT coefficients and how JPEG compression works? | by Ankur ...">
            <a:extLst>
              <a:ext uri="{FF2B5EF4-FFF2-40B4-BE49-F238E27FC236}">
                <a16:creationId xmlns:a16="http://schemas.microsoft.com/office/drawing/2014/main" id="{E8B8E07A-B60B-E379-E000-320EBA262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559" y="888769"/>
            <a:ext cx="5536102" cy="28194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E067970-8E26-B2F5-8753-BED3AD0062C5}"/>
              </a:ext>
            </a:extLst>
          </p:cNvPr>
          <p:cNvSpPr txBox="1"/>
          <p:nvPr/>
        </p:nvSpPr>
        <p:spPr>
          <a:xfrm>
            <a:off x="6660947" y="2507840"/>
            <a:ext cx="4960905" cy="1200329"/>
          </a:xfrm>
          <a:prstGeom prst="rect">
            <a:avLst/>
          </a:prstGeom>
          <a:noFill/>
        </p:spPr>
        <p:txBody>
          <a:bodyPr wrap="square">
            <a:spAutoFit/>
          </a:bodyPr>
          <a:lstStyle/>
          <a:p>
            <a:pPr algn="l" fontAlgn="base">
              <a:buFont typeface="+mj-lt"/>
              <a:buAutoNum type="arabicPeriod"/>
            </a:pPr>
            <a:r>
              <a:rPr lang="en-US" b="1" i="0" dirty="0">
                <a:solidFill>
                  <a:schemeClr val="bg1">
                    <a:lumMod val="95000"/>
                    <a:lumOff val="5000"/>
                  </a:schemeClr>
                </a:solidFill>
                <a:effectLst/>
                <a:latin typeface="urw-din"/>
              </a:rPr>
              <a:t>Splitting –</a:t>
            </a:r>
            <a:r>
              <a:rPr lang="en-US" b="0" i="0" dirty="0">
                <a:solidFill>
                  <a:schemeClr val="bg1">
                    <a:lumMod val="95000"/>
                    <a:lumOff val="5000"/>
                  </a:schemeClr>
                </a:solidFill>
                <a:effectLst/>
                <a:latin typeface="urw-din"/>
              </a:rPr>
              <a:t> </a:t>
            </a:r>
            <a:br>
              <a:rPr lang="en-US" b="0" i="0" dirty="0">
                <a:solidFill>
                  <a:schemeClr val="bg1">
                    <a:lumMod val="95000"/>
                    <a:lumOff val="5000"/>
                  </a:schemeClr>
                </a:solidFill>
                <a:effectLst/>
                <a:latin typeface="urw-din"/>
              </a:rPr>
            </a:br>
            <a:r>
              <a:rPr lang="en-US" b="0" i="0" dirty="0">
                <a:solidFill>
                  <a:schemeClr val="bg1">
                    <a:lumMod val="95000"/>
                    <a:lumOff val="5000"/>
                  </a:schemeClr>
                </a:solidFill>
                <a:effectLst/>
                <a:latin typeface="urw-din"/>
              </a:rPr>
              <a:t>We split our image into the blocks of 8*8 blocks. It forms 64 blocks in which each block is referred to as 1 pixel. </a:t>
            </a:r>
          </a:p>
        </p:txBody>
      </p:sp>
    </p:spTree>
    <p:extLst>
      <p:ext uri="{BB962C8B-B14F-4D97-AF65-F5344CB8AC3E}">
        <p14:creationId xmlns:p14="http://schemas.microsoft.com/office/powerpoint/2010/main" val="221072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arn(inVertic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34C220-B515-3E0A-2C2C-1A26F83ED56B}"/>
              </a:ext>
              <a:ext uri="{C183D7F6-B498-43B3-948B-1728B52AA6E4}">
                <adec:decorative xmlns:adec="http://schemas.microsoft.com/office/drawing/2017/decorative" xmlns=""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6334298" y="955056"/>
            <a:ext cx="5710843" cy="5420806"/>
          </a:xfrm>
          <a:prstGeom prst="rect">
            <a:avLst/>
          </a:prstGeom>
        </p:spPr>
      </p:pic>
      <p:sp>
        <p:nvSpPr>
          <p:cNvPr id="6" name="TextBox 5">
            <a:extLst>
              <a:ext uri="{FF2B5EF4-FFF2-40B4-BE49-F238E27FC236}">
                <a16:creationId xmlns:a16="http://schemas.microsoft.com/office/drawing/2014/main" id="{9732039B-1E55-4CDF-0285-8C79CAC2FC10}"/>
              </a:ext>
            </a:extLst>
          </p:cNvPr>
          <p:cNvSpPr txBox="1"/>
          <p:nvPr/>
        </p:nvSpPr>
        <p:spPr>
          <a:xfrm>
            <a:off x="236914" y="1028343"/>
            <a:ext cx="6097384" cy="2862322"/>
          </a:xfrm>
          <a:prstGeom prst="rect">
            <a:avLst/>
          </a:prstGeom>
          <a:noFill/>
        </p:spPr>
        <p:txBody>
          <a:bodyPr wrap="square">
            <a:spAutoFit/>
          </a:bodyPr>
          <a:lstStyle/>
          <a:p>
            <a:pPr algn="l" fontAlgn="base"/>
            <a:r>
              <a:rPr lang="en-US" b="1" i="0" dirty="0">
                <a:solidFill>
                  <a:srgbClr val="FFFFFF"/>
                </a:solidFill>
                <a:effectLst/>
                <a:latin typeface="urw-din"/>
              </a:rPr>
              <a:t>3.Apply DCT –</a:t>
            </a:r>
            <a:r>
              <a:rPr lang="en-US" b="0" i="0" dirty="0">
                <a:solidFill>
                  <a:srgbClr val="FFFFFF"/>
                </a:solidFill>
                <a:effectLst/>
                <a:latin typeface="urw-din"/>
              </a:rPr>
              <a:t> </a:t>
            </a:r>
            <a:br>
              <a:rPr lang="en-US" b="0" i="0" dirty="0">
                <a:solidFill>
                  <a:srgbClr val="FFFFFF"/>
                </a:solidFill>
                <a:effectLst/>
                <a:latin typeface="urw-din"/>
              </a:rPr>
            </a:br>
            <a:r>
              <a:rPr lang="en-US" b="0" i="0" dirty="0">
                <a:solidFill>
                  <a:srgbClr val="FFFFFF"/>
                </a:solidFill>
                <a:effectLst/>
                <a:latin typeface="urw-din"/>
              </a:rPr>
              <a:t>We apply Direct cosine transform on each block. The discrete cosine transform (DCT) represents an image as a sum of sinusoids of varying magnitudes and frequencies.  </a:t>
            </a:r>
          </a:p>
          <a:p>
            <a:pPr algn="l" fontAlgn="base">
              <a:buFont typeface="+mj-lt"/>
              <a:buAutoNum type="arabicPeriod"/>
            </a:pPr>
            <a:endParaRPr lang="en-US" dirty="0">
              <a:solidFill>
                <a:srgbClr val="FFFFFF"/>
              </a:solidFill>
              <a:latin typeface="urw-din"/>
            </a:endParaRPr>
          </a:p>
          <a:p>
            <a:pPr algn="l" fontAlgn="base"/>
            <a:endParaRPr lang="en-US" dirty="0">
              <a:solidFill>
                <a:srgbClr val="FFFFFF"/>
              </a:solidFill>
              <a:latin typeface="urw-din"/>
            </a:endParaRPr>
          </a:p>
          <a:p>
            <a:pPr algn="l" fontAlgn="base"/>
            <a:endParaRPr lang="en-US" b="1" i="0" dirty="0">
              <a:solidFill>
                <a:srgbClr val="FFFFFF"/>
              </a:solidFill>
              <a:effectLst/>
              <a:latin typeface="urw-din"/>
            </a:endParaRPr>
          </a:p>
          <a:p>
            <a:pPr algn="l" fontAlgn="base">
              <a:buFont typeface="+mj-lt"/>
              <a:buAutoNum type="arabicPeriod"/>
            </a:pPr>
            <a:endParaRPr lang="en-US" dirty="0">
              <a:solidFill>
                <a:srgbClr val="FFFFFF"/>
              </a:solidFill>
              <a:latin typeface="urw-din"/>
            </a:endParaRPr>
          </a:p>
          <a:p>
            <a:pPr algn="l" fontAlgn="base"/>
            <a:endParaRPr lang="en-US" dirty="0">
              <a:solidFill>
                <a:srgbClr val="FFFFFF"/>
              </a:solidFill>
              <a:latin typeface="urw-din"/>
            </a:endParaRPr>
          </a:p>
          <a:p>
            <a:pPr algn="l" fontAlgn="base"/>
            <a:endParaRPr lang="en-US" dirty="0">
              <a:solidFill>
                <a:srgbClr val="FFFFFF"/>
              </a:solidFill>
              <a:latin typeface="urw-din"/>
            </a:endParaRPr>
          </a:p>
        </p:txBody>
      </p:sp>
      <p:sp>
        <p:nvSpPr>
          <p:cNvPr id="8" name="TextBox 7">
            <a:extLst>
              <a:ext uri="{FF2B5EF4-FFF2-40B4-BE49-F238E27FC236}">
                <a16:creationId xmlns:a16="http://schemas.microsoft.com/office/drawing/2014/main" id="{8A1F554C-F3E5-48EA-67D1-013E13B8DECB}"/>
              </a:ext>
            </a:extLst>
          </p:cNvPr>
          <p:cNvSpPr txBox="1"/>
          <p:nvPr/>
        </p:nvSpPr>
        <p:spPr>
          <a:xfrm>
            <a:off x="6531725" y="2742129"/>
            <a:ext cx="5180907" cy="923330"/>
          </a:xfrm>
          <a:prstGeom prst="rect">
            <a:avLst/>
          </a:prstGeom>
          <a:noFill/>
        </p:spPr>
        <p:txBody>
          <a:bodyPr wrap="square">
            <a:spAutoFit/>
          </a:bodyPr>
          <a:lstStyle/>
          <a:p>
            <a:pPr algn="l" fontAlgn="base"/>
            <a:r>
              <a:rPr lang="en-US" b="1" dirty="0">
                <a:solidFill>
                  <a:schemeClr val="bg1">
                    <a:lumMod val="95000"/>
                    <a:lumOff val="5000"/>
                  </a:schemeClr>
                </a:solidFill>
                <a:latin typeface="urw-din"/>
              </a:rPr>
              <a:t>4.</a:t>
            </a:r>
            <a:r>
              <a:rPr lang="en-US" b="1" i="0" dirty="0">
                <a:solidFill>
                  <a:schemeClr val="bg1">
                    <a:lumMod val="95000"/>
                    <a:lumOff val="5000"/>
                  </a:schemeClr>
                </a:solidFill>
                <a:effectLst/>
                <a:latin typeface="urw-din"/>
              </a:rPr>
              <a:t>Quantization –</a:t>
            </a:r>
            <a:r>
              <a:rPr lang="en-US" b="0" i="0" dirty="0">
                <a:solidFill>
                  <a:schemeClr val="bg1">
                    <a:lumMod val="95000"/>
                    <a:lumOff val="5000"/>
                  </a:schemeClr>
                </a:solidFill>
                <a:effectLst/>
                <a:latin typeface="urw-din"/>
              </a:rPr>
              <a:t> </a:t>
            </a:r>
            <a:br>
              <a:rPr lang="en-US" b="0" i="0" dirty="0">
                <a:solidFill>
                  <a:schemeClr val="bg1">
                    <a:lumMod val="95000"/>
                    <a:lumOff val="5000"/>
                  </a:schemeClr>
                </a:solidFill>
                <a:effectLst/>
                <a:latin typeface="urw-din"/>
              </a:rPr>
            </a:br>
            <a:r>
              <a:rPr lang="en-US" b="0" i="0" dirty="0">
                <a:solidFill>
                  <a:schemeClr val="bg1">
                    <a:lumMod val="95000"/>
                    <a:lumOff val="5000"/>
                  </a:schemeClr>
                </a:solidFill>
                <a:effectLst/>
                <a:latin typeface="urw-din"/>
              </a:rPr>
              <a:t>In the Quantization process, we quantize our data using the quantization table.  </a:t>
            </a:r>
          </a:p>
        </p:txBody>
      </p:sp>
      <p:sp>
        <p:nvSpPr>
          <p:cNvPr id="10" name="TextBox 9">
            <a:extLst>
              <a:ext uri="{FF2B5EF4-FFF2-40B4-BE49-F238E27FC236}">
                <a16:creationId xmlns:a16="http://schemas.microsoft.com/office/drawing/2014/main" id="{F28F3349-F40B-ECF1-902F-32E70DBEBC61}"/>
              </a:ext>
            </a:extLst>
          </p:cNvPr>
          <p:cNvSpPr txBox="1"/>
          <p:nvPr/>
        </p:nvSpPr>
        <p:spPr>
          <a:xfrm>
            <a:off x="604751" y="5012556"/>
            <a:ext cx="6097384" cy="923330"/>
          </a:xfrm>
          <a:prstGeom prst="rect">
            <a:avLst/>
          </a:prstGeom>
          <a:noFill/>
        </p:spPr>
        <p:txBody>
          <a:bodyPr wrap="square">
            <a:spAutoFit/>
          </a:bodyPr>
          <a:lstStyle/>
          <a:p>
            <a:pPr fontAlgn="base"/>
            <a:r>
              <a:rPr lang="en-US" b="1" i="0" dirty="0">
                <a:solidFill>
                  <a:srgbClr val="FFFFFF"/>
                </a:solidFill>
                <a:effectLst/>
                <a:latin typeface="urw-din"/>
              </a:rPr>
              <a:t>5.Serialization –</a:t>
            </a:r>
            <a:r>
              <a:rPr lang="en-US" b="0" i="0" dirty="0">
                <a:solidFill>
                  <a:srgbClr val="FFFFFF"/>
                </a:solidFill>
                <a:effectLst/>
                <a:latin typeface="urw-din"/>
              </a:rPr>
              <a:t> </a:t>
            </a:r>
            <a:br>
              <a:rPr lang="en-US" b="0" i="0" dirty="0">
                <a:solidFill>
                  <a:srgbClr val="FFFFFF"/>
                </a:solidFill>
                <a:effectLst/>
                <a:latin typeface="urw-din"/>
              </a:rPr>
            </a:br>
            <a:r>
              <a:rPr lang="en-US" b="0" i="0" dirty="0">
                <a:solidFill>
                  <a:srgbClr val="FFFFFF"/>
                </a:solidFill>
                <a:effectLst/>
                <a:latin typeface="urw-din"/>
              </a:rPr>
              <a:t>In serialization, we perform the zig-zag scanning pattern to exploit redundancy.  </a:t>
            </a:r>
          </a:p>
        </p:txBody>
      </p:sp>
    </p:spTree>
    <p:extLst>
      <p:ext uri="{BB962C8B-B14F-4D97-AF65-F5344CB8AC3E}">
        <p14:creationId xmlns:p14="http://schemas.microsoft.com/office/powerpoint/2010/main" val="3398565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80">
                                          <p:stCondLst>
                                            <p:cond delay="0"/>
                                          </p:stCondLst>
                                        </p:cTn>
                                        <p:tgtEl>
                                          <p:spTgt spid="6">
                                            <p:txEl>
                                              <p:pRg st="0" end="0"/>
                                            </p:txEl>
                                          </p:spTgt>
                                        </p:tgtEl>
                                      </p:cBhvr>
                                    </p:animEffect>
                                    <p:anim calcmode="lin" valueType="num">
                                      <p:cBhvr>
                                        <p:cTn id="8"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0" end="0"/>
                                            </p:txEl>
                                          </p:spTgt>
                                        </p:tgtEl>
                                      </p:cBhvr>
                                      <p:to x="100000" y="60000"/>
                                    </p:animScale>
                                    <p:animScale>
                                      <p:cBhvr>
                                        <p:cTn id="14" dur="166" decel="50000">
                                          <p:stCondLst>
                                            <p:cond delay="676"/>
                                          </p:stCondLst>
                                        </p:cTn>
                                        <p:tgtEl>
                                          <p:spTgt spid="6">
                                            <p:txEl>
                                              <p:pRg st="0" end="0"/>
                                            </p:txEl>
                                          </p:spTgt>
                                        </p:tgtEl>
                                      </p:cBhvr>
                                      <p:to x="100000" y="100000"/>
                                    </p:animScale>
                                    <p:animScale>
                                      <p:cBhvr>
                                        <p:cTn id="15" dur="26">
                                          <p:stCondLst>
                                            <p:cond delay="1312"/>
                                          </p:stCondLst>
                                        </p:cTn>
                                        <p:tgtEl>
                                          <p:spTgt spid="6">
                                            <p:txEl>
                                              <p:pRg st="0" end="0"/>
                                            </p:txEl>
                                          </p:spTgt>
                                        </p:tgtEl>
                                      </p:cBhvr>
                                      <p:to x="100000" y="80000"/>
                                    </p:animScale>
                                    <p:animScale>
                                      <p:cBhvr>
                                        <p:cTn id="16" dur="166" decel="50000">
                                          <p:stCondLst>
                                            <p:cond delay="1338"/>
                                          </p:stCondLst>
                                        </p:cTn>
                                        <p:tgtEl>
                                          <p:spTgt spid="6">
                                            <p:txEl>
                                              <p:pRg st="0" end="0"/>
                                            </p:txEl>
                                          </p:spTgt>
                                        </p:tgtEl>
                                      </p:cBhvr>
                                      <p:to x="100000" y="100000"/>
                                    </p:animScale>
                                    <p:animScale>
                                      <p:cBhvr>
                                        <p:cTn id="17" dur="26">
                                          <p:stCondLst>
                                            <p:cond delay="1642"/>
                                          </p:stCondLst>
                                        </p:cTn>
                                        <p:tgtEl>
                                          <p:spTgt spid="6">
                                            <p:txEl>
                                              <p:pRg st="0" end="0"/>
                                            </p:txEl>
                                          </p:spTgt>
                                        </p:tgtEl>
                                      </p:cBhvr>
                                      <p:to x="100000" y="90000"/>
                                    </p:animScale>
                                    <p:animScale>
                                      <p:cBhvr>
                                        <p:cTn id="18" dur="166" decel="50000">
                                          <p:stCondLst>
                                            <p:cond delay="1668"/>
                                          </p:stCondLst>
                                        </p:cTn>
                                        <p:tgtEl>
                                          <p:spTgt spid="6">
                                            <p:txEl>
                                              <p:pRg st="0" end="0"/>
                                            </p:txEl>
                                          </p:spTgt>
                                        </p:tgtEl>
                                      </p:cBhvr>
                                      <p:to x="100000" y="100000"/>
                                    </p:animScale>
                                    <p:animScale>
                                      <p:cBhvr>
                                        <p:cTn id="19" dur="26">
                                          <p:stCondLst>
                                            <p:cond delay="1808"/>
                                          </p:stCondLst>
                                        </p:cTn>
                                        <p:tgtEl>
                                          <p:spTgt spid="6">
                                            <p:txEl>
                                              <p:pRg st="0" end="0"/>
                                            </p:txEl>
                                          </p:spTgt>
                                        </p:tgtEl>
                                      </p:cBhvr>
                                      <p:to x="100000" y="95000"/>
                                    </p:animScale>
                                    <p:animScale>
                                      <p:cBhvr>
                                        <p:cTn id="20" dur="166" decel="50000">
                                          <p:stCondLst>
                                            <p:cond delay="1834"/>
                                          </p:stCondLst>
                                        </p:cTn>
                                        <p:tgtEl>
                                          <p:spTgt spid="6">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barn(inVertical)">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10">
                                            <p:txEl>
                                              <p:pRg st="0" end="0"/>
                                            </p:txEl>
                                          </p:spTgt>
                                        </p:tgtEl>
                                        <p:attrNameLst>
                                          <p:attrName>style.visibility</p:attrName>
                                        </p:attrNameLst>
                                      </p:cBhvr>
                                      <p:to>
                                        <p:strVal val="visible"/>
                                      </p:to>
                                    </p:set>
                                    <p:animEffect transition="in" filter="wipe(down)">
                                      <p:cBhvr>
                                        <p:cTn id="30" dur="580">
                                          <p:stCondLst>
                                            <p:cond delay="0"/>
                                          </p:stCondLst>
                                        </p:cTn>
                                        <p:tgtEl>
                                          <p:spTgt spid="10">
                                            <p:txEl>
                                              <p:pRg st="0" end="0"/>
                                            </p:txEl>
                                          </p:spTgt>
                                        </p:tgtEl>
                                      </p:cBhvr>
                                    </p:animEffect>
                                    <p:anim calcmode="lin" valueType="num">
                                      <p:cBhvr>
                                        <p:cTn id="31" dur="1822" tmFilter="0,0; 0.14,0.36; 0.43,0.73; 0.71,0.91; 1.0,1.0">
                                          <p:stCondLst>
                                            <p:cond delay="0"/>
                                          </p:stCondLst>
                                        </p:cTn>
                                        <p:tgtEl>
                                          <p:spTgt spid="10">
                                            <p:txEl>
                                              <p:pRg st="0" end="0"/>
                                            </p:txEl>
                                          </p:spTgt>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10">
                                            <p:txEl>
                                              <p:pRg st="0" end="0"/>
                                            </p:txEl>
                                          </p:spTgt>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10">
                                            <p:txEl>
                                              <p:pRg st="0" end="0"/>
                                            </p:txEl>
                                          </p:spTgt>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10">
                                            <p:txEl>
                                              <p:pRg st="0" end="0"/>
                                            </p:txEl>
                                          </p:spTgt>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10">
                                            <p:txEl>
                                              <p:pRg st="0" end="0"/>
                                            </p:txEl>
                                          </p:spTgt>
                                        </p:tgtEl>
                                        <p:attrNameLst>
                                          <p:attrName>ppt_y</p:attrName>
                                        </p:attrNameLst>
                                      </p:cBhvr>
                                      <p:tavLst>
                                        <p:tav tm="0" fmla="#ppt_y-sin(pi*$)/81">
                                          <p:val>
                                            <p:fltVal val="0"/>
                                          </p:val>
                                        </p:tav>
                                        <p:tav tm="100000">
                                          <p:val>
                                            <p:fltVal val="1"/>
                                          </p:val>
                                        </p:tav>
                                      </p:tavLst>
                                    </p:anim>
                                    <p:animScale>
                                      <p:cBhvr>
                                        <p:cTn id="36" dur="26">
                                          <p:stCondLst>
                                            <p:cond delay="650"/>
                                          </p:stCondLst>
                                        </p:cTn>
                                        <p:tgtEl>
                                          <p:spTgt spid="10">
                                            <p:txEl>
                                              <p:pRg st="0" end="0"/>
                                            </p:txEl>
                                          </p:spTgt>
                                        </p:tgtEl>
                                      </p:cBhvr>
                                      <p:to x="100000" y="60000"/>
                                    </p:animScale>
                                    <p:animScale>
                                      <p:cBhvr>
                                        <p:cTn id="37" dur="166" decel="50000">
                                          <p:stCondLst>
                                            <p:cond delay="676"/>
                                          </p:stCondLst>
                                        </p:cTn>
                                        <p:tgtEl>
                                          <p:spTgt spid="10">
                                            <p:txEl>
                                              <p:pRg st="0" end="0"/>
                                            </p:txEl>
                                          </p:spTgt>
                                        </p:tgtEl>
                                      </p:cBhvr>
                                      <p:to x="100000" y="100000"/>
                                    </p:animScale>
                                    <p:animScale>
                                      <p:cBhvr>
                                        <p:cTn id="38" dur="26">
                                          <p:stCondLst>
                                            <p:cond delay="1312"/>
                                          </p:stCondLst>
                                        </p:cTn>
                                        <p:tgtEl>
                                          <p:spTgt spid="10">
                                            <p:txEl>
                                              <p:pRg st="0" end="0"/>
                                            </p:txEl>
                                          </p:spTgt>
                                        </p:tgtEl>
                                      </p:cBhvr>
                                      <p:to x="100000" y="80000"/>
                                    </p:animScale>
                                    <p:animScale>
                                      <p:cBhvr>
                                        <p:cTn id="39" dur="166" decel="50000">
                                          <p:stCondLst>
                                            <p:cond delay="1338"/>
                                          </p:stCondLst>
                                        </p:cTn>
                                        <p:tgtEl>
                                          <p:spTgt spid="10">
                                            <p:txEl>
                                              <p:pRg st="0" end="0"/>
                                            </p:txEl>
                                          </p:spTgt>
                                        </p:tgtEl>
                                      </p:cBhvr>
                                      <p:to x="100000" y="100000"/>
                                    </p:animScale>
                                    <p:animScale>
                                      <p:cBhvr>
                                        <p:cTn id="40" dur="26">
                                          <p:stCondLst>
                                            <p:cond delay="1642"/>
                                          </p:stCondLst>
                                        </p:cTn>
                                        <p:tgtEl>
                                          <p:spTgt spid="10">
                                            <p:txEl>
                                              <p:pRg st="0" end="0"/>
                                            </p:txEl>
                                          </p:spTgt>
                                        </p:tgtEl>
                                      </p:cBhvr>
                                      <p:to x="100000" y="90000"/>
                                    </p:animScale>
                                    <p:animScale>
                                      <p:cBhvr>
                                        <p:cTn id="41" dur="166" decel="50000">
                                          <p:stCondLst>
                                            <p:cond delay="1668"/>
                                          </p:stCondLst>
                                        </p:cTn>
                                        <p:tgtEl>
                                          <p:spTgt spid="10">
                                            <p:txEl>
                                              <p:pRg st="0" end="0"/>
                                            </p:txEl>
                                          </p:spTgt>
                                        </p:tgtEl>
                                      </p:cBhvr>
                                      <p:to x="100000" y="100000"/>
                                    </p:animScale>
                                    <p:animScale>
                                      <p:cBhvr>
                                        <p:cTn id="42" dur="26">
                                          <p:stCondLst>
                                            <p:cond delay="1808"/>
                                          </p:stCondLst>
                                        </p:cTn>
                                        <p:tgtEl>
                                          <p:spTgt spid="10">
                                            <p:txEl>
                                              <p:pRg st="0" end="0"/>
                                            </p:txEl>
                                          </p:spTgt>
                                        </p:tgtEl>
                                      </p:cBhvr>
                                      <p:to x="100000" y="95000"/>
                                    </p:animScale>
                                    <p:animScale>
                                      <p:cBhvr>
                                        <p:cTn id="43" dur="166" decel="50000">
                                          <p:stCondLst>
                                            <p:cond delay="1834"/>
                                          </p:stCondLst>
                                        </p:cTn>
                                        <p:tgtEl>
                                          <p:spTgt spid="10">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34C220-B515-3E0A-2C2C-1A26F83ED56B}"/>
              </a:ext>
              <a:ext uri="{C183D7F6-B498-43B3-948B-1728B52AA6E4}">
                <adec:decorative xmlns:adec="http://schemas.microsoft.com/office/drawing/2017/decorative" xmlns=""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307353" y="1263534"/>
            <a:ext cx="4771724" cy="5251967"/>
          </a:xfrm>
          <a:prstGeom prst="rect">
            <a:avLst/>
          </a:prstGeom>
        </p:spPr>
      </p:pic>
      <p:sp>
        <p:nvSpPr>
          <p:cNvPr id="3" name="TextBox 2">
            <a:extLst>
              <a:ext uri="{FF2B5EF4-FFF2-40B4-BE49-F238E27FC236}">
                <a16:creationId xmlns:a16="http://schemas.microsoft.com/office/drawing/2014/main" id="{889E9B5C-31A2-4145-C62F-8F68BE3F4465}"/>
              </a:ext>
            </a:extLst>
          </p:cNvPr>
          <p:cNvSpPr txBox="1"/>
          <p:nvPr/>
        </p:nvSpPr>
        <p:spPr>
          <a:xfrm>
            <a:off x="5525885" y="1936834"/>
            <a:ext cx="6097384" cy="3416320"/>
          </a:xfrm>
          <a:prstGeom prst="rect">
            <a:avLst/>
          </a:prstGeom>
          <a:noFill/>
        </p:spPr>
        <p:txBody>
          <a:bodyPr wrap="square">
            <a:spAutoFit/>
          </a:bodyPr>
          <a:lstStyle/>
          <a:p>
            <a:pPr algn="l" fontAlgn="base"/>
            <a:r>
              <a:rPr lang="en-US" b="1" i="0" dirty="0">
                <a:solidFill>
                  <a:srgbClr val="FFFFFF"/>
                </a:solidFill>
                <a:effectLst/>
                <a:latin typeface="urw-din"/>
              </a:rPr>
              <a:t>6.Vectoring –</a:t>
            </a:r>
            <a:r>
              <a:rPr lang="en-US" b="0" i="0" dirty="0">
                <a:solidFill>
                  <a:srgbClr val="FFFFFF"/>
                </a:solidFill>
                <a:effectLst/>
                <a:latin typeface="urw-din"/>
              </a:rPr>
              <a:t> </a:t>
            </a:r>
            <a:br>
              <a:rPr lang="en-US" b="0" i="0" dirty="0">
                <a:solidFill>
                  <a:srgbClr val="FFFFFF"/>
                </a:solidFill>
                <a:effectLst/>
                <a:latin typeface="urw-din"/>
              </a:rPr>
            </a:br>
            <a:r>
              <a:rPr lang="en-US" b="0" i="0" dirty="0">
                <a:solidFill>
                  <a:srgbClr val="FFFFFF"/>
                </a:solidFill>
                <a:effectLst/>
                <a:latin typeface="urw-din"/>
              </a:rPr>
              <a:t>We apply DPCM (differential pulse code modeling) on DC elements. DC elements are used to define the strength of colors.  </a:t>
            </a:r>
          </a:p>
          <a:p>
            <a:pPr algn="l" fontAlgn="base"/>
            <a:endParaRPr lang="en-US" dirty="0">
              <a:solidFill>
                <a:srgbClr val="FFFFFF"/>
              </a:solidFill>
              <a:latin typeface="urw-din"/>
            </a:endParaRPr>
          </a:p>
          <a:p>
            <a:pPr algn="l" fontAlgn="base"/>
            <a:endParaRPr lang="en-US" dirty="0">
              <a:solidFill>
                <a:srgbClr val="FFFFFF"/>
              </a:solidFill>
              <a:latin typeface="urw-din"/>
            </a:endParaRPr>
          </a:p>
          <a:p>
            <a:pPr algn="l" fontAlgn="base"/>
            <a:endParaRPr lang="en-US" b="1" i="0" dirty="0">
              <a:solidFill>
                <a:srgbClr val="FFFFFF"/>
              </a:solidFill>
              <a:effectLst/>
              <a:latin typeface="urw-din"/>
            </a:endParaRPr>
          </a:p>
          <a:p>
            <a:pPr algn="l" fontAlgn="base"/>
            <a:r>
              <a:rPr lang="en-US" b="1" dirty="0">
                <a:solidFill>
                  <a:srgbClr val="FFFFFF"/>
                </a:solidFill>
                <a:latin typeface="urw-din"/>
              </a:rPr>
              <a:t>7.</a:t>
            </a:r>
            <a:r>
              <a:rPr lang="en-US" b="1" i="0" dirty="0">
                <a:solidFill>
                  <a:srgbClr val="FFFFFF"/>
                </a:solidFill>
                <a:effectLst/>
                <a:latin typeface="urw-din"/>
              </a:rPr>
              <a:t>Encoding –</a:t>
            </a:r>
            <a:r>
              <a:rPr lang="en-US" b="0" i="0" dirty="0">
                <a:solidFill>
                  <a:srgbClr val="FFFFFF"/>
                </a:solidFill>
                <a:effectLst/>
                <a:latin typeface="urw-din"/>
              </a:rPr>
              <a:t> </a:t>
            </a:r>
            <a:br>
              <a:rPr lang="en-US" b="0" i="0" dirty="0">
                <a:solidFill>
                  <a:srgbClr val="FFFFFF"/>
                </a:solidFill>
                <a:effectLst/>
                <a:latin typeface="urw-din"/>
              </a:rPr>
            </a:br>
            <a:r>
              <a:rPr lang="en-US" b="0" i="0" dirty="0">
                <a:solidFill>
                  <a:srgbClr val="FFFFFF"/>
                </a:solidFill>
                <a:effectLst/>
                <a:latin typeface="urw-din"/>
              </a:rPr>
              <a:t>In the last stage, we apply to encode either run-length encoding or Huffman encoding. The main aim is to convert the image into text and by applying any encoding we convert it into binary form (0, 1) to compress the data.</a:t>
            </a:r>
            <a:endParaRPr lang="en-IN" dirty="0"/>
          </a:p>
        </p:txBody>
      </p:sp>
    </p:spTree>
    <p:extLst>
      <p:ext uri="{BB962C8B-B14F-4D97-AF65-F5344CB8AC3E}">
        <p14:creationId xmlns:p14="http://schemas.microsoft.com/office/powerpoint/2010/main" val="233380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34C220-B515-3E0A-2C2C-1A26F83ED56B}"/>
              </a:ext>
              <a:ext uri="{C183D7F6-B498-43B3-948B-1728B52AA6E4}">
                <adec:decorative xmlns:adec="http://schemas.microsoft.com/office/drawing/2017/decorative" xmlns=""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307352" y="84168"/>
            <a:ext cx="5788648" cy="6364832"/>
          </a:xfrm>
          <a:prstGeom prst="rect">
            <a:avLst/>
          </a:prstGeom>
        </p:spPr>
      </p:pic>
      <p:pic>
        <p:nvPicPr>
          <p:cNvPr id="7170" name="Picture 2" descr="Lightbox">
            <a:extLst>
              <a:ext uri="{FF2B5EF4-FFF2-40B4-BE49-F238E27FC236}">
                <a16:creationId xmlns:a16="http://schemas.microsoft.com/office/drawing/2014/main" id="{2F83371C-034B-53D0-1803-FCA148029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1223" y="1601850"/>
            <a:ext cx="6082406" cy="365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5340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81D3D7-BC96-DE72-594C-F6897832D08D}"/>
              </a:ext>
              <a:ext uri="{C183D7F6-B498-43B3-948B-1728B52AA6E4}">
                <adec:decorative xmlns:adec="http://schemas.microsoft.com/office/drawing/2017/decorative" xmlns=""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0" y="0"/>
            <a:ext cx="12191999" cy="6858000"/>
          </a:xfrm>
          <a:prstGeom prst="rect">
            <a:avLst/>
          </a:prstGeom>
        </p:spPr>
      </p:pic>
      <p:pic>
        <p:nvPicPr>
          <p:cNvPr id="9218" name="Picture 2" descr="businessman shows concept hologram thank you Stock Footage Video (100% ...">
            <a:extLst>
              <a:ext uri="{FF2B5EF4-FFF2-40B4-BE49-F238E27FC236}">
                <a16:creationId xmlns:a16="http://schemas.microsoft.com/office/drawing/2014/main" id="{ABB46C2A-843C-4446-849C-DE48B522435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60863" y="819871"/>
            <a:ext cx="9157993" cy="5159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9618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33FF6-EFF6-14FE-4531-3BB9AB3A1A9D}"/>
              </a:ext>
            </a:extLst>
          </p:cNvPr>
          <p:cNvSpPr>
            <a:spLocks noGrp="1"/>
          </p:cNvSpPr>
          <p:nvPr>
            <p:ph type="title"/>
          </p:nvPr>
        </p:nvSpPr>
        <p:spPr>
          <a:xfrm>
            <a:off x="5386647" y="149629"/>
            <a:ext cx="6483928" cy="1708958"/>
          </a:xfrm>
        </p:spPr>
        <p:txBody>
          <a:bodyPr/>
          <a:lstStyle/>
          <a:p>
            <a:r>
              <a:rPr lang="en-US" b="1" i="0" u="sng" dirty="0">
                <a:solidFill>
                  <a:srgbClr val="FFFFFF"/>
                </a:solidFill>
                <a:effectLst/>
                <a:latin typeface="Open Sans" panose="020B0606030504020204" pitchFamily="34" charset="0"/>
              </a:rPr>
              <a:t>Image processing software </a:t>
            </a:r>
            <a:endParaRPr lang="en-IN" b="1" u="sng" dirty="0"/>
          </a:p>
        </p:txBody>
      </p:sp>
      <p:pic>
        <p:nvPicPr>
          <p:cNvPr id="4" name="Content Placeholder 3">
            <a:extLst>
              <a:ext uri="{FF2B5EF4-FFF2-40B4-BE49-F238E27FC236}">
                <a16:creationId xmlns:a16="http://schemas.microsoft.com/office/drawing/2014/main" id="{6E96C8E7-5DF2-78C3-7015-593A21BFB9A1}"/>
              </a:ext>
              <a:ext uri="{C183D7F6-B498-43B3-948B-1728B52AA6E4}">
                <adec:decorative xmlns:adec="http://schemas.microsoft.com/office/drawing/2017/decorative" xmlns=""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
          <a:stretch/>
        </p:blipFill>
        <p:spPr>
          <a:xfrm>
            <a:off x="1380726" y="3092663"/>
            <a:ext cx="2811657" cy="3262482"/>
          </a:xfrm>
          <a:prstGeom prst="rect">
            <a:avLst/>
          </a:prstGeom>
        </p:spPr>
      </p:pic>
      <p:pic>
        <p:nvPicPr>
          <p:cNvPr id="5" name="Content Placeholder 3">
            <a:extLst>
              <a:ext uri="{FF2B5EF4-FFF2-40B4-BE49-F238E27FC236}">
                <a16:creationId xmlns:a16="http://schemas.microsoft.com/office/drawing/2014/main" id="{D244D336-99BD-5CA1-A971-41BE85E5D13F}"/>
              </a:ext>
              <a:ext uri="{C183D7F6-B498-43B3-948B-1728B52AA6E4}">
                <adec:decorative xmlns:adec="http://schemas.microsoft.com/office/drawing/2017/decorative" xmlns=""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0" y="-33251"/>
            <a:ext cx="4929447" cy="2891098"/>
          </a:xfrm>
          <a:prstGeom prst="rect">
            <a:avLst/>
          </a:prstGeom>
          <a:effectLst>
            <a:outerShdw blurRad="25400" dir="17880000">
              <a:srgbClr val="000000">
                <a:alpha val="46000"/>
              </a:srgbClr>
            </a:outerShdw>
          </a:effectLst>
        </p:spPr>
      </p:pic>
      <p:sp>
        <p:nvSpPr>
          <p:cNvPr id="6" name="TextBox 5">
            <a:extLst>
              <a:ext uri="{FF2B5EF4-FFF2-40B4-BE49-F238E27FC236}">
                <a16:creationId xmlns:a16="http://schemas.microsoft.com/office/drawing/2014/main" id="{10A3D347-1FF9-8F2C-4210-1F93C37F8168}"/>
              </a:ext>
            </a:extLst>
          </p:cNvPr>
          <p:cNvSpPr txBox="1"/>
          <p:nvPr/>
        </p:nvSpPr>
        <p:spPr>
          <a:xfrm>
            <a:off x="5386647" y="2488290"/>
            <a:ext cx="6101542" cy="2862322"/>
          </a:xfrm>
          <a:prstGeom prst="rect">
            <a:avLst/>
          </a:prstGeom>
          <a:noFill/>
        </p:spPr>
        <p:txBody>
          <a:bodyPr wrap="square">
            <a:spAutoFit/>
          </a:bodyPr>
          <a:lstStyle/>
          <a:p>
            <a:r>
              <a:rPr lang="en-US" b="1" i="0" dirty="0">
                <a:solidFill>
                  <a:srgbClr val="FFFFFF"/>
                </a:solidFill>
                <a:effectLst/>
                <a:latin typeface="Open Sans" panose="020B0606030504020204" pitchFamily="34" charset="0"/>
              </a:rPr>
              <a:t>Image processing software</a:t>
            </a:r>
            <a:r>
              <a:rPr lang="en-US" b="0" i="0" dirty="0">
                <a:solidFill>
                  <a:srgbClr val="FFFFFF"/>
                </a:solidFill>
                <a:effectLst/>
                <a:latin typeface="Open Sans" panose="020B0606030504020204" pitchFamily="34" charset="0"/>
              </a:rPr>
              <a:t> is software that's designed to manipulate digital images. In particular, it captures the image if that hasn't already been done, it converts it to a digital form, and it performs a manipulation or manipulations on it. For example, have you ever seen someone lighten a photograph that was too dark? Or crop an image to remove unwanted background clutter. These are examples of image processing at work. Its purpose is to improve the contents and quality of an image.</a:t>
            </a:r>
            <a:endParaRPr lang="en-IN" dirty="0">
              <a:solidFill>
                <a:srgbClr val="FFFFFF"/>
              </a:solidFill>
            </a:endParaRPr>
          </a:p>
        </p:txBody>
      </p:sp>
      <p:sp>
        <p:nvSpPr>
          <p:cNvPr id="8" name="TextBox 7">
            <a:extLst>
              <a:ext uri="{FF2B5EF4-FFF2-40B4-BE49-F238E27FC236}">
                <a16:creationId xmlns:a16="http://schemas.microsoft.com/office/drawing/2014/main" id="{6700AB8C-930D-E6C7-F725-710A98621F20}"/>
              </a:ext>
            </a:extLst>
          </p:cNvPr>
          <p:cNvSpPr txBox="1"/>
          <p:nvPr/>
        </p:nvSpPr>
        <p:spPr>
          <a:xfrm>
            <a:off x="457200" y="3092663"/>
            <a:ext cx="847899" cy="3477875"/>
          </a:xfrm>
          <a:prstGeom prst="rect">
            <a:avLst/>
          </a:prstGeom>
          <a:noFill/>
        </p:spPr>
        <p:txBody>
          <a:bodyPr wrap="square">
            <a:spAutoFit/>
          </a:bodyPr>
          <a:lstStyle/>
          <a:p>
            <a:r>
              <a:rPr lang="en-IN" sz="4400" b="1" i="1" dirty="0">
                <a:latin typeface="Algerian" panose="04020705040A02060702" pitchFamily="82" charset="0"/>
              </a:rPr>
              <a:t>I</a:t>
            </a:r>
          </a:p>
          <a:p>
            <a:r>
              <a:rPr lang="en-IN" sz="4400" b="1" i="1" dirty="0">
                <a:latin typeface="Algerian" panose="04020705040A02060702" pitchFamily="82" charset="0"/>
              </a:rPr>
              <a:t>M</a:t>
            </a:r>
          </a:p>
          <a:p>
            <a:r>
              <a:rPr lang="en-IN" sz="4400" b="1" i="1" dirty="0">
                <a:latin typeface="Algerian" panose="04020705040A02060702" pitchFamily="82" charset="0"/>
              </a:rPr>
              <a:t>A </a:t>
            </a:r>
          </a:p>
          <a:p>
            <a:r>
              <a:rPr lang="en-IN" sz="4400" b="1" i="1" dirty="0">
                <a:latin typeface="Algerian" panose="04020705040A02060702" pitchFamily="82" charset="0"/>
              </a:rPr>
              <a:t>G</a:t>
            </a:r>
          </a:p>
          <a:p>
            <a:r>
              <a:rPr lang="en-IN" sz="4400" b="1" i="1" dirty="0">
                <a:latin typeface="Algerian" panose="04020705040A02060702" pitchFamily="82" charset="0"/>
              </a:rPr>
              <a:t>E</a:t>
            </a:r>
          </a:p>
        </p:txBody>
      </p:sp>
      <p:pic>
        <p:nvPicPr>
          <p:cNvPr id="10244" name="Picture 4" descr="IEEE Image Processing Projects | 2020-2021 CSE ISE Image Processing ...">
            <a:extLst>
              <a:ext uri="{FF2B5EF4-FFF2-40B4-BE49-F238E27FC236}">
                <a16:creationId xmlns:a16="http://schemas.microsoft.com/office/drawing/2014/main" id="{CD6E2EB8-7E41-CDD6-3D0F-F553DCCBC1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2057"/>
            <a:ext cx="3618806" cy="2261754"/>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What is Dark Web Monitoring? - defend-id - Identity Monitoring">
            <a:extLst>
              <a:ext uri="{FF2B5EF4-FFF2-40B4-BE49-F238E27FC236}">
                <a16:creationId xmlns:a16="http://schemas.microsoft.com/office/drawing/2014/main" id="{3F21C29A-649B-72A7-957C-C9CF68D388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688" y="3601921"/>
            <a:ext cx="3380359" cy="2459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97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 calcmode="lin" valueType="num">
                                      <p:cBhvr additive="base">
                                        <p:cTn id="1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8">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 calcmode="lin" valueType="num">
                                      <p:cBhvr additive="base">
                                        <p:cTn id="18"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8">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 calcmode="lin" valueType="num">
                                      <p:cBhvr additive="base">
                                        <p:cTn id="22"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8">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 calcmode="lin" valueType="num">
                                      <p:cBhvr additive="base">
                                        <p:cTn id="26"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8">
                                            <p:txEl>
                                              <p:pRg st="3" end="3"/>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anim calcmode="lin" valueType="num">
                                      <p:cBhvr additive="base">
                                        <p:cTn id="30"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C08BF-F6BA-D5CE-44B4-2D3E788E5FFF}"/>
              </a:ext>
            </a:extLst>
          </p:cNvPr>
          <p:cNvSpPr>
            <a:spLocks noGrp="1"/>
          </p:cNvSpPr>
          <p:nvPr>
            <p:ph type="title"/>
          </p:nvPr>
        </p:nvSpPr>
        <p:spPr/>
        <p:txBody>
          <a:bodyPr>
            <a:normAutofit fontScale="90000"/>
          </a:bodyPr>
          <a:lstStyle/>
          <a:p>
            <a:r>
              <a:rPr kumimoji="0" lang="en-US" altLang="en-US" sz="4800" b="1" i="0" u="sng" strike="noStrike" cap="none" normalizeH="0" baseline="0" dirty="0">
                <a:ln>
                  <a:noFill/>
                </a:ln>
                <a:solidFill>
                  <a:srgbClr val="FFFFFF"/>
                </a:solidFill>
                <a:effectLst/>
                <a:latin typeface="inherit"/>
                <a:cs typeface="Open Sans" panose="020B0606030504020204" pitchFamily="34" charset="0"/>
              </a:rPr>
              <a:t>Types of Image Processing Software</a:t>
            </a:r>
            <a:r>
              <a:rPr kumimoji="0" lang="en-US" altLang="en-US" sz="4800" b="1" i="0" u="none" strike="noStrike" cap="none" normalizeH="0" baseline="0" dirty="0">
                <a:ln>
                  <a:noFill/>
                </a:ln>
                <a:solidFill>
                  <a:srgbClr val="FFFFFF"/>
                </a:solidFill>
                <a:effectLst/>
                <a:latin typeface="inherit"/>
                <a:cs typeface="Open Sans" panose="020B0606030504020204" pitchFamily="34" charset="0"/>
              </a:rPr>
              <a:t/>
            </a:r>
            <a:br>
              <a:rPr kumimoji="0" lang="en-US" altLang="en-US" sz="4800" b="1" i="0" u="none" strike="noStrike" cap="none" normalizeH="0" baseline="0" dirty="0">
                <a:ln>
                  <a:noFill/>
                </a:ln>
                <a:solidFill>
                  <a:srgbClr val="FFFFFF"/>
                </a:solidFill>
                <a:effectLst/>
                <a:latin typeface="inherit"/>
                <a:cs typeface="Open Sans" panose="020B0606030504020204" pitchFamily="34" charset="0"/>
              </a:rPr>
            </a:br>
            <a:endParaRPr lang="en-IN" dirty="0"/>
          </a:p>
        </p:txBody>
      </p:sp>
      <p:sp>
        <p:nvSpPr>
          <p:cNvPr id="3" name="Content Placeholder 2">
            <a:extLst>
              <a:ext uri="{FF2B5EF4-FFF2-40B4-BE49-F238E27FC236}">
                <a16:creationId xmlns:a16="http://schemas.microsoft.com/office/drawing/2014/main" id="{D16B470F-C33E-453E-B335-048BD2B38890}"/>
              </a:ext>
            </a:extLst>
          </p:cNvPr>
          <p:cNvSpPr>
            <a:spLocks noGrp="1"/>
          </p:cNvSpPr>
          <p:nvPr>
            <p:ph idx="1"/>
          </p:nvPr>
        </p:nvSpPr>
        <p:spPr>
          <a:xfrm>
            <a:off x="913795" y="1670858"/>
            <a:ext cx="10353762" cy="4937760"/>
          </a:xfrm>
        </p:spPr>
        <p:txBody>
          <a:bodyPr>
            <a:normAutofit fontScale="55000" lnSpcReduction="20000"/>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Open Sans" panose="020B0606030504020204" pitchFamily="34" charset="0"/>
                <a:cs typeface="Open Sans" panose="020B0606030504020204" pitchFamily="34" charset="0"/>
              </a:rPr>
              <a:t>It seems like there is image processing software for just about any application you can think of. Not surprising really, because it contributes to so many areas. Instead, let's talk about some of the categories, or types, they fall into.</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1" i="0" u="none" strike="noStrike" cap="none" normalizeH="0" baseline="0" dirty="0">
              <a:ln>
                <a:noFill/>
              </a:ln>
              <a:solidFill>
                <a:srgbClr val="FFFFFF"/>
              </a:solidFill>
              <a:effectLst/>
              <a:latin typeface="inherit"/>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rgbClr val="FFFFFF"/>
                </a:solidFill>
                <a:effectLst/>
                <a:latin typeface="inherit"/>
                <a:cs typeface="Open Sans" panose="020B0606030504020204" pitchFamily="34" charset="0"/>
              </a:rPr>
              <a:t>1. Computer Graphics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Open Sans" panose="020B0606030504020204" pitchFamily="34" charset="0"/>
                <a:cs typeface="Open Sans" panose="020B0606030504020204" pitchFamily="34" charset="0"/>
              </a:rPr>
              <a:t>We don't often think of computer graphics as image processing because it processes 2D and 3D image definition files rather than the resulting images themselves. It's a fine point but worthy of note. Examples include maps, posters, videos, and movies.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1" i="0" u="none" strike="noStrike" cap="none" normalizeH="0" baseline="0" dirty="0">
              <a:ln>
                <a:noFill/>
              </a:ln>
              <a:solidFill>
                <a:srgbClr val="FFFFFF"/>
              </a:solidFill>
              <a:effectLst/>
              <a:latin typeface="inherit"/>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rgbClr val="FFFFFF"/>
                </a:solidFill>
                <a:effectLst/>
                <a:latin typeface="inherit"/>
                <a:cs typeface="Open Sans" panose="020B0606030504020204" pitchFamily="34" charset="0"/>
              </a:rPr>
              <a:t>2. Computer Vision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Open Sans" panose="020B0606030504020204" pitchFamily="34" charset="0"/>
                <a:cs typeface="Open Sans" panose="020B0606030504020204" pitchFamily="34" charset="0"/>
              </a:rPr>
              <a:t>This type focuses on processing that helps the software recognize objects within the viewing area. For example, some factories use computer vision to determine if particular steps in their process have been completed successfully.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1" i="0" u="none" strike="noStrike" cap="none" normalizeH="0" baseline="0" dirty="0">
              <a:ln>
                <a:noFill/>
              </a:ln>
              <a:solidFill>
                <a:srgbClr val="FFFFFF"/>
              </a:solidFill>
              <a:effectLst/>
              <a:latin typeface="inherit"/>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rgbClr val="FFFFFF"/>
                </a:solidFill>
                <a:effectLst/>
                <a:latin typeface="inherit"/>
                <a:cs typeface="Open Sans" panose="020B0606030504020204" pitchFamily="34" charset="0"/>
              </a:rPr>
              <a:t>3. Medical Imaging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Open Sans" panose="020B0606030504020204" pitchFamily="34" charset="0"/>
                <a:cs typeface="Open Sans" panose="020B0606030504020204" pitchFamily="34" charset="0"/>
              </a:rPr>
              <a:t>This type focuses on processing that helps with issue detection and diagnosis. Examples include bioimaging (non-invasive visualization of biological processes) and neuroimaging (visualization of the nervous system).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800" b="1" i="0" u="none" strike="noStrike" cap="none" normalizeH="0" baseline="0" dirty="0">
              <a:ln>
                <a:noFill/>
              </a:ln>
              <a:solidFill>
                <a:srgbClr val="FFFFFF"/>
              </a:solidFill>
              <a:effectLst/>
              <a:latin typeface="inherit"/>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1" i="0" u="none" strike="noStrike" cap="none" normalizeH="0" baseline="0" dirty="0">
                <a:ln>
                  <a:noFill/>
                </a:ln>
                <a:solidFill>
                  <a:srgbClr val="FFFFFF"/>
                </a:solidFill>
                <a:effectLst/>
                <a:latin typeface="inherit"/>
                <a:cs typeface="Open Sans" panose="020B0606030504020204" pitchFamily="34" charset="0"/>
              </a:rPr>
              <a:t>4. Photo Editing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FFFFFF"/>
                </a:solidFill>
                <a:effectLst/>
                <a:latin typeface="Open Sans" panose="020B0606030504020204" pitchFamily="34" charset="0"/>
                <a:cs typeface="Open Sans" panose="020B0606030504020204" pitchFamily="34" charset="0"/>
              </a:rPr>
              <a:t>This type focuses on processing that helps improve photographs, like changing the brightness, contrast, or color skew, for example, when you brighten an overly dark photograph or crop out background clutter.</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t/>
            </a:r>
            <a:br>
              <a:rPr kumimoji="0" lang="en-US" altLang="en-US" sz="2400" b="0" i="0" u="none" strike="noStrike" cap="none" normalizeH="0" baseline="0" dirty="0">
                <a:ln>
                  <a:noFill/>
                </a:ln>
                <a:solidFill>
                  <a:srgbClr val="555555"/>
                </a:solidFill>
                <a:effectLst/>
                <a:latin typeface="Open Sans" panose="020B0606030504020204" pitchFamily="34" charset="0"/>
                <a:cs typeface="Open Sans" panose="020B0606030504020204" pitchFamily="34" charset="0"/>
              </a:rPr>
            </a:br>
            <a:endParaRPr kumimoji="0" lang="en-US" altLang="en-US" sz="4800" b="0" i="0" u="none" strike="noStrike" cap="none" normalizeH="0" baseline="0" dirty="0">
              <a:ln>
                <a:noFill/>
              </a:ln>
              <a:solidFill>
                <a:schemeClr val="tx1"/>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286774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arn(inVertical)">
                                      <p:cBhvr>
                                        <p:cTn id="10" dur="500"/>
                                        <p:tgtEl>
                                          <p:spTgt spid="3">
                                            <p:txEl>
                                              <p:pRg st="2" end="2"/>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arn(inVertical)">
                                      <p:cBhvr>
                                        <p:cTn id="13" dur="500"/>
                                        <p:tgtEl>
                                          <p:spTgt spid="3">
                                            <p:txEl>
                                              <p:pRg st="3" end="3"/>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barn(inVertical)">
                                      <p:cBhvr>
                                        <p:cTn id="16" dur="500"/>
                                        <p:tgtEl>
                                          <p:spTgt spid="3">
                                            <p:txEl>
                                              <p:pRg st="5" end="5"/>
                                            </p:txEl>
                                          </p:spTgt>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barn(inVertical)">
                                      <p:cBhvr>
                                        <p:cTn id="19" dur="500"/>
                                        <p:tgtEl>
                                          <p:spTgt spid="3">
                                            <p:txEl>
                                              <p:pRg st="6" end="6"/>
                                            </p:txEl>
                                          </p:spTgt>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barn(inVertical)">
                                      <p:cBhvr>
                                        <p:cTn id="22" dur="500"/>
                                        <p:tgtEl>
                                          <p:spTgt spid="3">
                                            <p:txEl>
                                              <p:pRg st="8" end="8"/>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Effect transition="in" filter="barn(inVertical)">
                                      <p:cBhvr>
                                        <p:cTn id="25" dur="500"/>
                                        <p:tgtEl>
                                          <p:spTgt spid="3">
                                            <p:txEl>
                                              <p:pRg st="9" end="9"/>
                                            </p:txEl>
                                          </p:spTgt>
                                        </p:tgtEl>
                                      </p:cBhvr>
                                    </p:animEffect>
                                  </p:childTnLst>
                                </p:cTn>
                              </p:par>
                              <p:par>
                                <p:cTn id="26" presetID="16" presetClass="entr" presetSubtype="21" fill="hold" nodeType="withEffect">
                                  <p:stCondLst>
                                    <p:cond delay="0"/>
                                  </p:stCondLst>
                                  <p:childTnLst>
                                    <p:set>
                                      <p:cBhvr>
                                        <p:cTn id="27" dur="1" fill="hold">
                                          <p:stCondLst>
                                            <p:cond delay="0"/>
                                          </p:stCondLst>
                                        </p:cTn>
                                        <p:tgtEl>
                                          <p:spTgt spid="3">
                                            <p:txEl>
                                              <p:pRg st="11" end="11"/>
                                            </p:txEl>
                                          </p:spTgt>
                                        </p:tgtEl>
                                        <p:attrNameLst>
                                          <p:attrName>style.visibility</p:attrName>
                                        </p:attrNameLst>
                                      </p:cBhvr>
                                      <p:to>
                                        <p:strVal val="visible"/>
                                      </p:to>
                                    </p:set>
                                    <p:animEffect transition="in" filter="barn(inVertical)">
                                      <p:cBhvr>
                                        <p:cTn id="28" dur="500"/>
                                        <p:tgtEl>
                                          <p:spTgt spid="3">
                                            <p:txEl>
                                              <p:pRg st="11" end="11"/>
                                            </p:txEl>
                                          </p:spTgt>
                                        </p:tgtEl>
                                      </p:cBhvr>
                                    </p:animEffect>
                                  </p:childTnLst>
                                </p:cTn>
                              </p:par>
                              <p:par>
                                <p:cTn id="29" presetID="16" presetClass="entr" presetSubtype="21"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animEffect transition="in" filter="barn(inVertical)">
                                      <p:cBhvr>
                                        <p:cTn id="31" dur="500"/>
                                        <p:tgtEl>
                                          <p:spTgt spid="3">
                                            <p:txEl>
                                              <p:pRg st="12" end="12"/>
                                            </p:txEl>
                                          </p:spTgt>
                                        </p:tgtEl>
                                      </p:cBhvr>
                                    </p:animEffect>
                                  </p:childTnLst>
                                </p:cTn>
                              </p:par>
                              <p:par>
                                <p:cTn id="32" presetID="16" presetClass="entr" presetSubtype="21" fill="hold" nodeType="withEffect">
                                  <p:stCondLst>
                                    <p:cond delay="0"/>
                                  </p:stCondLst>
                                  <p:childTnLst>
                                    <p:set>
                                      <p:cBhvr>
                                        <p:cTn id="33" dur="1" fill="hold">
                                          <p:stCondLst>
                                            <p:cond delay="0"/>
                                          </p:stCondLst>
                                        </p:cTn>
                                        <p:tgtEl>
                                          <p:spTgt spid="3">
                                            <p:txEl>
                                              <p:pRg st="13" end="13"/>
                                            </p:txEl>
                                          </p:spTgt>
                                        </p:tgtEl>
                                        <p:attrNameLst>
                                          <p:attrName>style.visibility</p:attrName>
                                        </p:attrNameLst>
                                      </p:cBhvr>
                                      <p:to>
                                        <p:strVal val="visible"/>
                                      </p:to>
                                    </p:set>
                                    <p:animEffect transition="in" filter="barn(inVertical)">
                                      <p:cBhvr>
                                        <p:cTn id="34"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85D0061-EECB-D768-B40A-8D605EF4B1E7}"/>
              </a:ext>
              <a:ext uri="{C183D7F6-B498-43B3-948B-1728B52AA6E4}">
                <adec:decorative xmlns:adec="http://schemas.microsoft.com/office/drawing/2017/decorative" xmlns=""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
          <a:stretch/>
        </p:blipFill>
        <p:spPr>
          <a:xfrm>
            <a:off x="1421475" y="335280"/>
            <a:ext cx="6076603" cy="6054435"/>
          </a:xfrm>
          <a:prstGeom prst="rect">
            <a:avLst/>
          </a:prstGeom>
        </p:spPr>
      </p:pic>
      <p:sp>
        <p:nvSpPr>
          <p:cNvPr id="2" name="Title 1">
            <a:extLst>
              <a:ext uri="{FF2B5EF4-FFF2-40B4-BE49-F238E27FC236}">
                <a16:creationId xmlns:a16="http://schemas.microsoft.com/office/drawing/2014/main" id="{FB8F2B0A-19CF-1445-B7EB-646E07BC178D}"/>
              </a:ext>
            </a:extLst>
          </p:cNvPr>
          <p:cNvSpPr>
            <a:spLocks noGrp="1"/>
          </p:cNvSpPr>
          <p:nvPr>
            <p:ph type="title"/>
          </p:nvPr>
        </p:nvSpPr>
        <p:spPr>
          <a:xfrm>
            <a:off x="1663301" y="401782"/>
            <a:ext cx="5756219" cy="1257300"/>
          </a:xfrm>
        </p:spPr>
        <p:txBody>
          <a:bodyPr/>
          <a:lstStyle/>
          <a:p>
            <a:r>
              <a:rPr lang="en-IN" b="1" u="sng" dirty="0">
                <a:solidFill>
                  <a:schemeClr val="bg1">
                    <a:lumMod val="95000"/>
                    <a:lumOff val="5000"/>
                  </a:schemeClr>
                </a:solidFill>
              </a:rPr>
              <a:t>TYPES OF IMAGES</a:t>
            </a:r>
          </a:p>
        </p:txBody>
      </p:sp>
      <p:sp>
        <p:nvSpPr>
          <p:cNvPr id="6" name="TextBox 5">
            <a:extLst>
              <a:ext uri="{FF2B5EF4-FFF2-40B4-BE49-F238E27FC236}">
                <a16:creationId xmlns:a16="http://schemas.microsoft.com/office/drawing/2014/main" id="{818537BE-4B7A-6DA6-232E-B7C8C396037F}"/>
              </a:ext>
            </a:extLst>
          </p:cNvPr>
          <p:cNvSpPr txBox="1"/>
          <p:nvPr/>
        </p:nvSpPr>
        <p:spPr>
          <a:xfrm>
            <a:off x="1400694" y="2381287"/>
            <a:ext cx="6097384" cy="923330"/>
          </a:xfrm>
          <a:prstGeom prst="rect">
            <a:avLst/>
          </a:prstGeom>
          <a:noFill/>
        </p:spPr>
        <p:txBody>
          <a:bodyPr wrap="square">
            <a:spAutoFit/>
          </a:bodyPr>
          <a:lstStyle/>
          <a:p>
            <a:r>
              <a:rPr lang="en-US" b="0" i="0" dirty="0">
                <a:solidFill>
                  <a:srgbClr val="000000"/>
                </a:solidFill>
                <a:effectLst/>
                <a:latin typeface="Nunito" pitchFamily="2" charset="0"/>
              </a:rPr>
              <a:t>There are many type of images, and we will look in detail about different types of images, and the color distribution in them.</a:t>
            </a:r>
            <a:endParaRPr lang="en-IN" dirty="0"/>
          </a:p>
        </p:txBody>
      </p:sp>
      <p:pic>
        <p:nvPicPr>
          <p:cNvPr id="4098" name="Picture 2" descr="types of images">
            <a:extLst>
              <a:ext uri="{FF2B5EF4-FFF2-40B4-BE49-F238E27FC236}">
                <a16:creationId xmlns:a16="http://schemas.microsoft.com/office/drawing/2014/main" id="{7E4F5471-E087-22D6-E0F7-0554F7956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286" y="3304617"/>
            <a:ext cx="5262397" cy="300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89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80">
                                          <p:stCondLst>
                                            <p:cond delay="0"/>
                                          </p:stCondLst>
                                        </p:cTn>
                                        <p:tgtEl>
                                          <p:spTgt spid="6">
                                            <p:txEl>
                                              <p:pRg st="0" end="0"/>
                                            </p:txEl>
                                          </p:spTgt>
                                        </p:tgtEl>
                                      </p:cBhvr>
                                    </p:animEffect>
                                    <p:anim calcmode="lin" valueType="num">
                                      <p:cBhvr>
                                        <p:cTn id="8"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0" end="0"/>
                                            </p:txEl>
                                          </p:spTgt>
                                        </p:tgtEl>
                                      </p:cBhvr>
                                      <p:to x="100000" y="60000"/>
                                    </p:animScale>
                                    <p:animScale>
                                      <p:cBhvr>
                                        <p:cTn id="14" dur="166" decel="50000">
                                          <p:stCondLst>
                                            <p:cond delay="676"/>
                                          </p:stCondLst>
                                        </p:cTn>
                                        <p:tgtEl>
                                          <p:spTgt spid="6">
                                            <p:txEl>
                                              <p:pRg st="0" end="0"/>
                                            </p:txEl>
                                          </p:spTgt>
                                        </p:tgtEl>
                                      </p:cBhvr>
                                      <p:to x="100000" y="100000"/>
                                    </p:animScale>
                                    <p:animScale>
                                      <p:cBhvr>
                                        <p:cTn id="15" dur="26">
                                          <p:stCondLst>
                                            <p:cond delay="1312"/>
                                          </p:stCondLst>
                                        </p:cTn>
                                        <p:tgtEl>
                                          <p:spTgt spid="6">
                                            <p:txEl>
                                              <p:pRg st="0" end="0"/>
                                            </p:txEl>
                                          </p:spTgt>
                                        </p:tgtEl>
                                      </p:cBhvr>
                                      <p:to x="100000" y="80000"/>
                                    </p:animScale>
                                    <p:animScale>
                                      <p:cBhvr>
                                        <p:cTn id="16" dur="166" decel="50000">
                                          <p:stCondLst>
                                            <p:cond delay="1338"/>
                                          </p:stCondLst>
                                        </p:cTn>
                                        <p:tgtEl>
                                          <p:spTgt spid="6">
                                            <p:txEl>
                                              <p:pRg st="0" end="0"/>
                                            </p:txEl>
                                          </p:spTgt>
                                        </p:tgtEl>
                                      </p:cBhvr>
                                      <p:to x="100000" y="100000"/>
                                    </p:animScale>
                                    <p:animScale>
                                      <p:cBhvr>
                                        <p:cTn id="17" dur="26">
                                          <p:stCondLst>
                                            <p:cond delay="1642"/>
                                          </p:stCondLst>
                                        </p:cTn>
                                        <p:tgtEl>
                                          <p:spTgt spid="6">
                                            <p:txEl>
                                              <p:pRg st="0" end="0"/>
                                            </p:txEl>
                                          </p:spTgt>
                                        </p:tgtEl>
                                      </p:cBhvr>
                                      <p:to x="100000" y="90000"/>
                                    </p:animScale>
                                    <p:animScale>
                                      <p:cBhvr>
                                        <p:cTn id="18" dur="166" decel="50000">
                                          <p:stCondLst>
                                            <p:cond delay="1668"/>
                                          </p:stCondLst>
                                        </p:cTn>
                                        <p:tgtEl>
                                          <p:spTgt spid="6">
                                            <p:txEl>
                                              <p:pRg st="0" end="0"/>
                                            </p:txEl>
                                          </p:spTgt>
                                        </p:tgtEl>
                                      </p:cBhvr>
                                      <p:to x="100000" y="100000"/>
                                    </p:animScale>
                                    <p:animScale>
                                      <p:cBhvr>
                                        <p:cTn id="19" dur="26">
                                          <p:stCondLst>
                                            <p:cond delay="1808"/>
                                          </p:stCondLst>
                                        </p:cTn>
                                        <p:tgtEl>
                                          <p:spTgt spid="6">
                                            <p:txEl>
                                              <p:pRg st="0" end="0"/>
                                            </p:txEl>
                                          </p:spTgt>
                                        </p:tgtEl>
                                      </p:cBhvr>
                                      <p:to x="100000" y="95000"/>
                                    </p:animScale>
                                    <p:animScale>
                                      <p:cBhvr>
                                        <p:cTn id="20" dur="166" decel="50000">
                                          <p:stCondLst>
                                            <p:cond delay="1834"/>
                                          </p:stCondLst>
                                        </p:cTn>
                                        <p:tgtEl>
                                          <p:spTgt spid="6">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CFD1E-ABE6-FD3A-FAED-4E4882B67683}"/>
              </a:ext>
            </a:extLst>
          </p:cNvPr>
          <p:cNvSpPr>
            <a:spLocks noGrp="1"/>
          </p:cNvSpPr>
          <p:nvPr>
            <p:ph type="title"/>
          </p:nvPr>
        </p:nvSpPr>
        <p:spPr>
          <a:xfrm>
            <a:off x="363682" y="265409"/>
            <a:ext cx="10353762" cy="1257300"/>
          </a:xfrm>
        </p:spPr>
        <p:txBody>
          <a:bodyPr>
            <a:normAutofit fontScale="90000"/>
          </a:bodyPr>
          <a:lstStyle/>
          <a:p>
            <a:r>
              <a:rPr lang="en-US" b="1" i="0" u="sng" dirty="0">
                <a:solidFill>
                  <a:srgbClr val="FFFFFF"/>
                </a:solidFill>
                <a:effectLst/>
                <a:latin typeface="Poppins" panose="00000500000000000000" pitchFamily="2" charset="0"/>
              </a:rPr>
              <a:t>Vector Image Files</a:t>
            </a:r>
            <a:r>
              <a:rPr lang="en-US" b="1" i="0" dirty="0">
                <a:solidFill>
                  <a:srgbClr val="FFFFFF"/>
                </a:solidFill>
                <a:effectLst/>
                <a:latin typeface="Poppins" panose="00000500000000000000" pitchFamily="2" charset="0"/>
              </a:rPr>
              <a:t/>
            </a:r>
            <a:br>
              <a:rPr lang="en-US" b="1" i="0" dirty="0">
                <a:solidFill>
                  <a:srgbClr val="FFFFFF"/>
                </a:solidFill>
                <a:effectLst/>
                <a:latin typeface="Poppins" panose="00000500000000000000" pitchFamily="2" charset="0"/>
              </a:rPr>
            </a:br>
            <a:endParaRPr lang="en-IN" dirty="0"/>
          </a:p>
        </p:txBody>
      </p:sp>
      <p:pic>
        <p:nvPicPr>
          <p:cNvPr id="4" name="Content Placeholder 3">
            <a:extLst>
              <a:ext uri="{FF2B5EF4-FFF2-40B4-BE49-F238E27FC236}">
                <a16:creationId xmlns:a16="http://schemas.microsoft.com/office/drawing/2014/main" id="{B443F812-1C4E-CF21-F446-E13702AD64E0}"/>
              </a:ext>
              <a:ext uri="{C183D7F6-B498-43B3-948B-1728B52AA6E4}">
                <adec:decorative xmlns:adec="http://schemas.microsoft.com/office/drawing/2017/decorative" xmlns=""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
          <a:stretch/>
        </p:blipFill>
        <p:spPr>
          <a:xfrm>
            <a:off x="6658495" y="1263535"/>
            <a:ext cx="5026209" cy="5400501"/>
          </a:xfrm>
          <a:prstGeom prst="rect">
            <a:avLst/>
          </a:prstGeom>
        </p:spPr>
      </p:pic>
      <p:sp>
        <p:nvSpPr>
          <p:cNvPr id="6" name="TextBox 5">
            <a:extLst>
              <a:ext uri="{FF2B5EF4-FFF2-40B4-BE49-F238E27FC236}">
                <a16:creationId xmlns:a16="http://schemas.microsoft.com/office/drawing/2014/main" id="{FDF3926B-E2A6-B4BC-918E-BD062AFF08C1}"/>
              </a:ext>
            </a:extLst>
          </p:cNvPr>
          <p:cNvSpPr txBox="1"/>
          <p:nvPr/>
        </p:nvSpPr>
        <p:spPr>
          <a:xfrm>
            <a:off x="363682" y="1990955"/>
            <a:ext cx="6097384" cy="1754326"/>
          </a:xfrm>
          <a:prstGeom prst="rect">
            <a:avLst/>
          </a:prstGeom>
          <a:noFill/>
        </p:spPr>
        <p:txBody>
          <a:bodyPr wrap="square">
            <a:spAutoFit/>
          </a:bodyPr>
          <a:lstStyle/>
          <a:p>
            <a:pPr algn="l"/>
            <a:r>
              <a:rPr lang="en-US" b="0" i="0" dirty="0">
                <a:effectLst/>
                <a:latin typeface="Open Sans" panose="020B0606030504020204" pitchFamily="34" charset="0"/>
              </a:rPr>
              <a:t>Vector images are far more flexible. They are constructed using proportional formulas rather than pixels. EPS,</a:t>
            </a:r>
            <a:r>
              <a:rPr lang="en-US" b="0" i="0" u="none" strike="noStrike" dirty="0">
                <a:solidFill>
                  <a:srgbClr val="008FFF"/>
                </a:solidFill>
                <a:effectLst/>
                <a:latin typeface="inherit"/>
                <a:hlinkClick r:id="rId3"/>
              </a:rPr>
              <a:t> AI</a:t>
            </a:r>
            <a:r>
              <a:rPr lang="en-US" b="0" i="0" dirty="0">
                <a:effectLst/>
                <a:latin typeface="Open Sans" panose="020B0606030504020204" pitchFamily="34" charset="0"/>
              </a:rPr>
              <a:t>, and PDF are perfect for creating graphics that require frequent resizing. Your logo and brand graphics should have been created as a vector, and you should always have a master file on hand</a:t>
            </a:r>
          </a:p>
        </p:txBody>
      </p:sp>
      <p:pic>
        <p:nvPicPr>
          <p:cNvPr id="1026" name="Picture 2" descr="Vector Beautiful Landscape Illustration 247824 Vector Art at Vecteezy">
            <a:extLst>
              <a:ext uri="{FF2B5EF4-FFF2-40B4-BE49-F238E27FC236}">
                <a16:creationId xmlns:a16="http://schemas.microsoft.com/office/drawing/2014/main" id="{BE1A5E1C-E8CA-F0D4-FA32-56578316E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1208" y="3543962"/>
            <a:ext cx="4359116" cy="30486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Vector Graphics [An Introduction]">
            <a:extLst>
              <a:ext uri="{FF2B5EF4-FFF2-40B4-BE49-F238E27FC236}">
                <a16:creationId xmlns:a16="http://schemas.microsoft.com/office/drawing/2014/main" id="{1D0D7236-3408-08D0-5061-569D55A2E0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8370" y="1263535"/>
            <a:ext cx="4926457" cy="320916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4C7761C-ADF3-4186-5D36-8845622171C8}"/>
              </a:ext>
            </a:extLst>
          </p:cNvPr>
          <p:cNvSpPr txBox="1"/>
          <p:nvPr/>
        </p:nvSpPr>
        <p:spPr>
          <a:xfrm>
            <a:off x="507296" y="4606611"/>
            <a:ext cx="6097384" cy="923330"/>
          </a:xfrm>
          <a:prstGeom prst="rect">
            <a:avLst/>
          </a:prstGeom>
          <a:noFill/>
        </p:spPr>
        <p:txBody>
          <a:bodyPr wrap="square">
            <a:spAutoFit/>
          </a:bodyPr>
          <a:lstStyle/>
          <a:p>
            <a:r>
              <a:rPr lang="en-US" b="0" i="0" dirty="0">
                <a:effectLst/>
                <a:latin typeface="Open Sans" panose="020B0606030504020204" pitchFamily="34" charset="0"/>
              </a:rPr>
              <a:t>. The real beauty of vectors lies in their ability to be sized as small as a postage stamp, or large enough to fit on a billboard!</a:t>
            </a:r>
            <a:endParaRPr lang="en-IN" dirty="0"/>
          </a:p>
        </p:txBody>
      </p:sp>
    </p:spTree>
    <p:extLst>
      <p:ext uri="{BB962C8B-B14F-4D97-AF65-F5344CB8AC3E}">
        <p14:creationId xmlns:p14="http://schemas.microsoft.com/office/powerpoint/2010/main" val="360230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80">
                                          <p:stCondLst>
                                            <p:cond delay="0"/>
                                          </p:stCondLst>
                                        </p:cTn>
                                        <p:tgtEl>
                                          <p:spTgt spid="6">
                                            <p:txEl>
                                              <p:pRg st="0" end="0"/>
                                            </p:txEl>
                                          </p:spTgt>
                                        </p:tgtEl>
                                      </p:cBhvr>
                                    </p:animEffect>
                                    <p:anim calcmode="lin" valueType="num">
                                      <p:cBhvr>
                                        <p:cTn id="8"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0" end="0"/>
                                            </p:txEl>
                                          </p:spTgt>
                                        </p:tgtEl>
                                      </p:cBhvr>
                                      <p:to x="100000" y="60000"/>
                                    </p:animScale>
                                    <p:animScale>
                                      <p:cBhvr>
                                        <p:cTn id="14" dur="166" decel="50000">
                                          <p:stCondLst>
                                            <p:cond delay="676"/>
                                          </p:stCondLst>
                                        </p:cTn>
                                        <p:tgtEl>
                                          <p:spTgt spid="6">
                                            <p:txEl>
                                              <p:pRg st="0" end="0"/>
                                            </p:txEl>
                                          </p:spTgt>
                                        </p:tgtEl>
                                      </p:cBhvr>
                                      <p:to x="100000" y="100000"/>
                                    </p:animScale>
                                    <p:animScale>
                                      <p:cBhvr>
                                        <p:cTn id="15" dur="26">
                                          <p:stCondLst>
                                            <p:cond delay="1312"/>
                                          </p:stCondLst>
                                        </p:cTn>
                                        <p:tgtEl>
                                          <p:spTgt spid="6">
                                            <p:txEl>
                                              <p:pRg st="0" end="0"/>
                                            </p:txEl>
                                          </p:spTgt>
                                        </p:tgtEl>
                                      </p:cBhvr>
                                      <p:to x="100000" y="80000"/>
                                    </p:animScale>
                                    <p:animScale>
                                      <p:cBhvr>
                                        <p:cTn id="16" dur="166" decel="50000">
                                          <p:stCondLst>
                                            <p:cond delay="1338"/>
                                          </p:stCondLst>
                                        </p:cTn>
                                        <p:tgtEl>
                                          <p:spTgt spid="6">
                                            <p:txEl>
                                              <p:pRg st="0" end="0"/>
                                            </p:txEl>
                                          </p:spTgt>
                                        </p:tgtEl>
                                      </p:cBhvr>
                                      <p:to x="100000" y="100000"/>
                                    </p:animScale>
                                    <p:animScale>
                                      <p:cBhvr>
                                        <p:cTn id="17" dur="26">
                                          <p:stCondLst>
                                            <p:cond delay="1642"/>
                                          </p:stCondLst>
                                        </p:cTn>
                                        <p:tgtEl>
                                          <p:spTgt spid="6">
                                            <p:txEl>
                                              <p:pRg st="0" end="0"/>
                                            </p:txEl>
                                          </p:spTgt>
                                        </p:tgtEl>
                                      </p:cBhvr>
                                      <p:to x="100000" y="90000"/>
                                    </p:animScale>
                                    <p:animScale>
                                      <p:cBhvr>
                                        <p:cTn id="18" dur="166" decel="50000">
                                          <p:stCondLst>
                                            <p:cond delay="1668"/>
                                          </p:stCondLst>
                                        </p:cTn>
                                        <p:tgtEl>
                                          <p:spTgt spid="6">
                                            <p:txEl>
                                              <p:pRg st="0" end="0"/>
                                            </p:txEl>
                                          </p:spTgt>
                                        </p:tgtEl>
                                      </p:cBhvr>
                                      <p:to x="100000" y="100000"/>
                                    </p:animScale>
                                    <p:animScale>
                                      <p:cBhvr>
                                        <p:cTn id="19" dur="26">
                                          <p:stCondLst>
                                            <p:cond delay="1808"/>
                                          </p:stCondLst>
                                        </p:cTn>
                                        <p:tgtEl>
                                          <p:spTgt spid="6">
                                            <p:txEl>
                                              <p:pRg st="0" end="0"/>
                                            </p:txEl>
                                          </p:spTgt>
                                        </p:tgtEl>
                                      </p:cBhvr>
                                      <p:to x="100000" y="95000"/>
                                    </p:animScale>
                                    <p:animScale>
                                      <p:cBhvr>
                                        <p:cTn id="20" dur="166" decel="50000">
                                          <p:stCondLst>
                                            <p:cond delay="1834"/>
                                          </p:stCondLst>
                                        </p:cTn>
                                        <p:tgtEl>
                                          <p:spTgt spid="6">
                                            <p:txEl>
                                              <p:pRg st="0" end="0"/>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animEffect transition="in" filter="wipe(down)">
                                      <p:cBhvr>
                                        <p:cTn id="25" dur="580">
                                          <p:stCondLst>
                                            <p:cond delay="0"/>
                                          </p:stCondLst>
                                        </p:cTn>
                                        <p:tgtEl>
                                          <p:spTgt spid="5">
                                            <p:txEl>
                                              <p:pRg st="0" end="0"/>
                                            </p:txEl>
                                          </p:spTgt>
                                        </p:tgtEl>
                                      </p:cBhvr>
                                    </p:animEffect>
                                    <p:anim calcmode="lin" valueType="num">
                                      <p:cBhvr>
                                        <p:cTn id="26"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5">
                                            <p:txEl>
                                              <p:pRg st="0" end="0"/>
                                            </p:txEl>
                                          </p:spTgt>
                                        </p:tgtEl>
                                      </p:cBhvr>
                                      <p:to x="100000" y="60000"/>
                                    </p:animScale>
                                    <p:animScale>
                                      <p:cBhvr>
                                        <p:cTn id="32" dur="166" decel="50000">
                                          <p:stCondLst>
                                            <p:cond delay="676"/>
                                          </p:stCondLst>
                                        </p:cTn>
                                        <p:tgtEl>
                                          <p:spTgt spid="5">
                                            <p:txEl>
                                              <p:pRg st="0" end="0"/>
                                            </p:txEl>
                                          </p:spTgt>
                                        </p:tgtEl>
                                      </p:cBhvr>
                                      <p:to x="100000" y="100000"/>
                                    </p:animScale>
                                    <p:animScale>
                                      <p:cBhvr>
                                        <p:cTn id="33" dur="26">
                                          <p:stCondLst>
                                            <p:cond delay="1312"/>
                                          </p:stCondLst>
                                        </p:cTn>
                                        <p:tgtEl>
                                          <p:spTgt spid="5">
                                            <p:txEl>
                                              <p:pRg st="0" end="0"/>
                                            </p:txEl>
                                          </p:spTgt>
                                        </p:tgtEl>
                                      </p:cBhvr>
                                      <p:to x="100000" y="80000"/>
                                    </p:animScale>
                                    <p:animScale>
                                      <p:cBhvr>
                                        <p:cTn id="34" dur="166" decel="50000">
                                          <p:stCondLst>
                                            <p:cond delay="1338"/>
                                          </p:stCondLst>
                                        </p:cTn>
                                        <p:tgtEl>
                                          <p:spTgt spid="5">
                                            <p:txEl>
                                              <p:pRg st="0" end="0"/>
                                            </p:txEl>
                                          </p:spTgt>
                                        </p:tgtEl>
                                      </p:cBhvr>
                                      <p:to x="100000" y="100000"/>
                                    </p:animScale>
                                    <p:animScale>
                                      <p:cBhvr>
                                        <p:cTn id="35" dur="26">
                                          <p:stCondLst>
                                            <p:cond delay="1642"/>
                                          </p:stCondLst>
                                        </p:cTn>
                                        <p:tgtEl>
                                          <p:spTgt spid="5">
                                            <p:txEl>
                                              <p:pRg st="0" end="0"/>
                                            </p:txEl>
                                          </p:spTgt>
                                        </p:tgtEl>
                                      </p:cBhvr>
                                      <p:to x="100000" y="90000"/>
                                    </p:animScale>
                                    <p:animScale>
                                      <p:cBhvr>
                                        <p:cTn id="36" dur="166" decel="50000">
                                          <p:stCondLst>
                                            <p:cond delay="1668"/>
                                          </p:stCondLst>
                                        </p:cTn>
                                        <p:tgtEl>
                                          <p:spTgt spid="5">
                                            <p:txEl>
                                              <p:pRg st="0" end="0"/>
                                            </p:txEl>
                                          </p:spTgt>
                                        </p:tgtEl>
                                      </p:cBhvr>
                                      <p:to x="100000" y="100000"/>
                                    </p:animScale>
                                    <p:animScale>
                                      <p:cBhvr>
                                        <p:cTn id="37" dur="26">
                                          <p:stCondLst>
                                            <p:cond delay="1808"/>
                                          </p:stCondLst>
                                        </p:cTn>
                                        <p:tgtEl>
                                          <p:spTgt spid="5">
                                            <p:txEl>
                                              <p:pRg st="0" end="0"/>
                                            </p:txEl>
                                          </p:spTgt>
                                        </p:tgtEl>
                                      </p:cBhvr>
                                      <p:to x="100000" y="95000"/>
                                    </p:animScale>
                                    <p:animScale>
                                      <p:cBhvr>
                                        <p:cTn id="38" dur="166" decel="50000">
                                          <p:stCondLst>
                                            <p:cond delay="1834"/>
                                          </p:stCondLst>
                                        </p:cTn>
                                        <p:tgtEl>
                                          <p:spTgt spid="5">
                                            <p:txEl>
                                              <p:pRg st="0" end="0"/>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26"/>
                                        </p:tgtEl>
                                        <p:attrNameLst>
                                          <p:attrName>style.visibility</p:attrName>
                                        </p:attrNameLst>
                                      </p:cBhvr>
                                      <p:to>
                                        <p:strVal val="visible"/>
                                      </p:to>
                                    </p:set>
                                    <p:anim calcmode="lin" valueType="num">
                                      <p:cBhvr additive="base">
                                        <p:cTn id="43" dur="500" fill="hold"/>
                                        <p:tgtEl>
                                          <p:spTgt spid="1026"/>
                                        </p:tgtEl>
                                        <p:attrNameLst>
                                          <p:attrName>ppt_x</p:attrName>
                                        </p:attrNameLst>
                                      </p:cBhvr>
                                      <p:tavLst>
                                        <p:tav tm="0">
                                          <p:val>
                                            <p:strVal val="#ppt_x"/>
                                          </p:val>
                                        </p:tav>
                                        <p:tav tm="100000">
                                          <p:val>
                                            <p:strVal val="#ppt_x"/>
                                          </p:val>
                                        </p:tav>
                                      </p:tavLst>
                                    </p:anim>
                                    <p:anim calcmode="lin" valueType="num">
                                      <p:cBhvr additive="base">
                                        <p:cTn id="4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74A76-FAF9-6088-9E22-2E7420DDEC84}"/>
              </a:ext>
            </a:extLst>
          </p:cNvPr>
          <p:cNvSpPr>
            <a:spLocks noGrp="1"/>
          </p:cNvSpPr>
          <p:nvPr>
            <p:ph type="title"/>
          </p:nvPr>
        </p:nvSpPr>
        <p:spPr>
          <a:xfrm>
            <a:off x="1911926" y="476596"/>
            <a:ext cx="8865179" cy="1257300"/>
          </a:xfrm>
        </p:spPr>
        <p:txBody>
          <a:bodyPr>
            <a:normAutofit fontScale="90000"/>
          </a:bodyPr>
          <a:lstStyle/>
          <a:p>
            <a:r>
              <a:rPr lang="en-US" b="1" i="0" u="sng" dirty="0">
                <a:solidFill>
                  <a:srgbClr val="FFFFFF"/>
                </a:solidFill>
                <a:effectLst/>
                <a:latin typeface="Poppins" panose="00000500000000000000" pitchFamily="2" charset="0"/>
              </a:rPr>
              <a:t>JPEG – Joint Photographic Experts Group</a:t>
            </a:r>
            <a:br>
              <a:rPr lang="en-US" b="1" i="0" u="sng" dirty="0">
                <a:solidFill>
                  <a:srgbClr val="FFFFFF"/>
                </a:solidFill>
                <a:effectLst/>
                <a:latin typeface="Poppins" panose="00000500000000000000" pitchFamily="2" charset="0"/>
              </a:rPr>
            </a:br>
            <a:endParaRPr lang="en-IN" dirty="0"/>
          </a:p>
        </p:txBody>
      </p:sp>
      <p:pic>
        <p:nvPicPr>
          <p:cNvPr id="4" name="Content Placeholder 3">
            <a:extLst>
              <a:ext uri="{FF2B5EF4-FFF2-40B4-BE49-F238E27FC236}">
                <a16:creationId xmlns:a16="http://schemas.microsoft.com/office/drawing/2014/main" id="{8C46D8FF-832B-3B63-494D-BC4263B46609}"/>
              </a:ext>
              <a:ext uri="{C183D7F6-B498-43B3-948B-1728B52AA6E4}">
                <adec:decorative xmlns:adec="http://schemas.microsoft.com/office/drawing/2017/decorative" xmlns=""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
          <a:stretch/>
        </p:blipFill>
        <p:spPr>
          <a:xfrm>
            <a:off x="248389" y="1585999"/>
            <a:ext cx="5221386" cy="5030931"/>
          </a:xfrm>
          <a:prstGeom prst="rect">
            <a:avLst/>
          </a:prstGeom>
        </p:spPr>
      </p:pic>
      <p:sp>
        <p:nvSpPr>
          <p:cNvPr id="5" name="TextBox 4">
            <a:extLst>
              <a:ext uri="{FF2B5EF4-FFF2-40B4-BE49-F238E27FC236}">
                <a16:creationId xmlns:a16="http://schemas.microsoft.com/office/drawing/2014/main" id="{7F79A08B-E7AB-064C-A129-E6C6830DD2E7}"/>
              </a:ext>
            </a:extLst>
          </p:cNvPr>
          <p:cNvSpPr txBox="1"/>
          <p:nvPr/>
        </p:nvSpPr>
        <p:spPr>
          <a:xfrm>
            <a:off x="5617325" y="1795654"/>
            <a:ext cx="6097384" cy="3693319"/>
          </a:xfrm>
          <a:prstGeom prst="rect">
            <a:avLst/>
          </a:prstGeom>
          <a:noFill/>
        </p:spPr>
        <p:txBody>
          <a:bodyPr wrap="square">
            <a:spAutoFit/>
          </a:bodyPr>
          <a:lstStyle/>
          <a:p>
            <a:pPr algn="l"/>
            <a:r>
              <a:rPr lang="en-US" b="0" i="0" dirty="0">
                <a:effectLst/>
                <a:latin typeface="Open Sans" panose="020B0606030504020204" pitchFamily="34" charset="0"/>
              </a:rPr>
              <a:t>JPEGs might be the most common file type you run across on the web, and more than likely the kind of image that is in your company’s MS Word version of its letterhead. JPEGs are known for their “lossy” compression, meaning that the quality of the image decreases as the file size decreases.</a:t>
            </a:r>
          </a:p>
          <a:p>
            <a:pPr algn="l"/>
            <a:endParaRPr lang="en-US" dirty="0">
              <a:latin typeface="Open Sans" panose="020B0606030504020204" pitchFamily="34" charset="0"/>
            </a:endParaRPr>
          </a:p>
          <a:p>
            <a:pPr algn="l"/>
            <a:endParaRPr lang="en-US" b="0" i="0" dirty="0">
              <a:effectLst/>
              <a:latin typeface="Open Sans" panose="020B0606030504020204" pitchFamily="34" charset="0"/>
            </a:endParaRPr>
          </a:p>
          <a:p>
            <a:pPr algn="l"/>
            <a:r>
              <a:rPr lang="en-US" b="0" i="0" dirty="0">
                <a:effectLst/>
                <a:latin typeface="Open Sans" panose="020B0606030504020204" pitchFamily="34" charset="0"/>
              </a:rPr>
              <a:t>You can use JPEGs for projects on the web, in Microsoft Office documents, or for projects that require printing at a high resolution. Paying attention to the resolution and file size with JPEGs is essential in order to produce a nice-looking project.</a:t>
            </a:r>
          </a:p>
        </p:txBody>
      </p:sp>
      <p:pic>
        <p:nvPicPr>
          <p:cNvPr id="11266" name="Picture 2" descr="Best Picture In Jpeg - 1280x720 - Download HD Wallpaper - WallpaperTip">
            <a:extLst>
              <a:ext uri="{FF2B5EF4-FFF2-40B4-BE49-F238E27FC236}">
                <a16:creationId xmlns:a16="http://schemas.microsoft.com/office/drawing/2014/main" id="{17E0FCD0-A4A6-5BB0-1A2E-CDAAA0463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53" y="2590455"/>
            <a:ext cx="4514850" cy="2898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87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
                                            <p:txEl>
                                              <p:pRg st="3" end="3"/>
                                            </p:txEl>
                                          </p:spTgt>
                                        </p:tgtEl>
                                        <p:attrNameLst>
                                          <p:attrName>style.visibility</p:attrName>
                                        </p:attrNameLst>
                                      </p:cBhvr>
                                      <p:to>
                                        <p:strVal val="visible"/>
                                      </p:to>
                                    </p:set>
                                    <p:animEffect transition="in" filter="barn(inVertical)">
                                      <p:cBhvr>
                                        <p:cTn id="1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01817E-D38B-5A35-C4BE-03073E7CA730}"/>
              </a:ext>
              <a:ext uri="{C183D7F6-B498-43B3-948B-1728B52AA6E4}">
                <adec:decorative xmlns:adec="http://schemas.microsoft.com/office/drawing/2017/decorative" xmlns=""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8622" y="10"/>
            <a:ext cx="6096000" cy="6857990"/>
          </a:xfrm>
          <a:prstGeom prst="rect">
            <a:avLst/>
          </a:prstGeom>
        </p:spPr>
      </p:pic>
      <p:sp>
        <p:nvSpPr>
          <p:cNvPr id="6" name="TextBox 5">
            <a:extLst>
              <a:ext uri="{FF2B5EF4-FFF2-40B4-BE49-F238E27FC236}">
                <a16:creationId xmlns:a16="http://schemas.microsoft.com/office/drawing/2014/main" id="{CAD9857D-AF6E-35DA-BBF8-4C6CF792BB7E}"/>
              </a:ext>
            </a:extLst>
          </p:cNvPr>
          <p:cNvSpPr txBox="1"/>
          <p:nvPr/>
        </p:nvSpPr>
        <p:spPr>
          <a:xfrm>
            <a:off x="139700" y="1744901"/>
            <a:ext cx="5947678" cy="4401205"/>
          </a:xfrm>
          <a:prstGeom prst="rect">
            <a:avLst/>
          </a:prstGeom>
          <a:noFill/>
        </p:spPr>
        <p:txBody>
          <a:bodyPr wrap="square">
            <a:spAutoFit/>
          </a:bodyPr>
          <a:lstStyle/>
          <a:p>
            <a:pPr algn="just"/>
            <a:r>
              <a:rPr lang="en-US" sz="2000" dirty="0">
                <a:solidFill>
                  <a:schemeClr val="bg1">
                    <a:lumMod val="95000"/>
                    <a:lumOff val="5000"/>
                  </a:schemeClr>
                </a:solidFill>
                <a:effectLst/>
              </a:rPr>
              <a:t>This format was developed by CompuServe and first released under the standard GIF87a in 1987 and two years later extended to GIF89a. Interesting features of the GIF format are the capabilities for animations (using multiple images) and for transparency. The typical structure of a GIF file is as follows :</a:t>
            </a:r>
          </a:p>
          <a:p>
            <a:endParaRPr lang="en-US" sz="2000" dirty="0">
              <a:solidFill>
                <a:schemeClr val="bg1">
                  <a:lumMod val="95000"/>
                  <a:lumOff val="5000"/>
                </a:schemeClr>
              </a:solidFill>
              <a:effectLst/>
            </a:endParaRPr>
          </a:p>
          <a:p>
            <a:pPr>
              <a:buFont typeface="Arial" panose="020B0604020202020204" pitchFamily="34" charset="0"/>
              <a:buChar char="•"/>
            </a:pPr>
            <a:r>
              <a:rPr lang="en-US" sz="2000" dirty="0">
                <a:solidFill>
                  <a:schemeClr val="bg1">
                    <a:lumMod val="95000"/>
                    <a:lumOff val="5000"/>
                  </a:schemeClr>
                </a:solidFill>
                <a:effectLst/>
              </a:rPr>
              <a:t>GIF header block;</a:t>
            </a:r>
          </a:p>
          <a:p>
            <a:pPr>
              <a:buFont typeface="Arial" panose="020B0604020202020204" pitchFamily="34" charset="0"/>
              <a:buChar char="•"/>
            </a:pPr>
            <a:r>
              <a:rPr lang="en-US" sz="2000" dirty="0">
                <a:solidFill>
                  <a:schemeClr val="bg1">
                    <a:lumMod val="95000"/>
                    <a:lumOff val="5000"/>
                  </a:schemeClr>
                </a:solidFill>
                <a:effectLst/>
              </a:rPr>
              <a:t>logical screen descriptor block;</a:t>
            </a:r>
          </a:p>
          <a:p>
            <a:pPr>
              <a:buFont typeface="Arial" panose="020B0604020202020204" pitchFamily="34" charset="0"/>
              <a:buChar char="•"/>
            </a:pPr>
            <a:r>
              <a:rPr lang="en-US" sz="2000" dirty="0">
                <a:solidFill>
                  <a:schemeClr val="bg1">
                    <a:lumMod val="95000"/>
                    <a:lumOff val="5000"/>
                  </a:schemeClr>
                </a:solidFill>
                <a:effectLst/>
              </a:rPr>
              <a:t>global color map (optional);</a:t>
            </a:r>
          </a:p>
          <a:p>
            <a:pPr>
              <a:buFont typeface="Arial" panose="020B0604020202020204" pitchFamily="34" charset="0"/>
              <a:buChar char="•"/>
            </a:pPr>
            <a:r>
              <a:rPr lang="en-US" sz="2000" dirty="0">
                <a:solidFill>
                  <a:schemeClr val="bg1">
                    <a:lumMod val="95000"/>
                    <a:lumOff val="5000"/>
                  </a:schemeClr>
                </a:solidFill>
                <a:effectLst/>
              </a:rPr>
              <a:t>extension blocks (optional);</a:t>
            </a:r>
          </a:p>
          <a:p>
            <a:pPr algn="l">
              <a:buFont typeface="Arial" panose="020B0604020202020204" pitchFamily="34" charset="0"/>
              <a:buChar char="•"/>
            </a:pPr>
            <a:r>
              <a:rPr lang="en-US" sz="2000" b="0" i="0" dirty="0">
                <a:solidFill>
                  <a:srgbClr val="222222"/>
                </a:solidFill>
                <a:effectLst/>
                <a:latin typeface="Arial" panose="020B0604020202020204" pitchFamily="34" charset="0"/>
              </a:rPr>
              <a:t>image area (repeated for each image)</a:t>
            </a:r>
          </a:p>
          <a:p>
            <a:r>
              <a:rPr lang="en-US" sz="2000" b="0" i="0" dirty="0">
                <a:solidFill>
                  <a:srgbClr val="222222"/>
                </a:solidFill>
                <a:effectLst/>
                <a:latin typeface="Arial" panose="020B0604020202020204" pitchFamily="34" charset="0"/>
              </a:rPr>
              <a:t/>
            </a:r>
            <a:br>
              <a:rPr lang="en-US" sz="2000" b="0" i="0" dirty="0">
                <a:solidFill>
                  <a:srgbClr val="222222"/>
                </a:solidFill>
                <a:effectLst/>
                <a:latin typeface="Arial" panose="020B0604020202020204" pitchFamily="34" charset="0"/>
              </a:rPr>
            </a:br>
            <a:endParaRPr lang="en-IN" sz="2000" dirty="0"/>
          </a:p>
        </p:txBody>
      </p:sp>
      <p:sp>
        <p:nvSpPr>
          <p:cNvPr id="9" name="Title 1">
            <a:extLst>
              <a:ext uri="{FF2B5EF4-FFF2-40B4-BE49-F238E27FC236}">
                <a16:creationId xmlns:a16="http://schemas.microsoft.com/office/drawing/2014/main" id="{8A93351D-06E1-C698-81A0-7F4B8B6ED0A2}"/>
              </a:ext>
            </a:extLst>
          </p:cNvPr>
          <p:cNvSpPr>
            <a:spLocks noGrp="1"/>
          </p:cNvSpPr>
          <p:nvPr>
            <p:ph type="title"/>
          </p:nvPr>
        </p:nvSpPr>
        <p:spPr>
          <a:xfrm>
            <a:off x="139700" y="380999"/>
            <a:ext cx="5756603" cy="1257300"/>
          </a:xfrm>
        </p:spPr>
        <p:txBody>
          <a:bodyPr>
            <a:normAutofit fontScale="90000"/>
          </a:bodyPr>
          <a:lstStyle/>
          <a:p>
            <a:r>
              <a:rPr lang="en-US" sz="4800" u="sng" dirty="0">
                <a:solidFill>
                  <a:schemeClr val="bg1">
                    <a:lumMod val="95000"/>
                    <a:lumOff val="5000"/>
                  </a:schemeClr>
                </a:solidFill>
                <a:effectLst/>
              </a:rPr>
              <a:t>Graphics Interchange Format (GIF)</a:t>
            </a:r>
            <a:br>
              <a:rPr lang="en-US" sz="4800" u="sng" dirty="0">
                <a:solidFill>
                  <a:schemeClr val="bg1">
                    <a:lumMod val="95000"/>
                    <a:lumOff val="5000"/>
                  </a:schemeClr>
                </a:solidFill>
                <a:effectLst/>
              </a:rPr>
            </a:br>
            <a:endParaRPr lang="en-IN" u="sng" dirty="0"/>
          </a:p>
        </p:txBody>
      </p:sp>
      <p:sp>
        <p:nvSpPr>
          <p:cNvPr id="2" name="TextBox 1">
            <a:extLst>
              <a:ext uri="{FF2B5EF4-FFF2-40B4-BE49-F238E27FC236}">
                <a16:creationId xmlns:a16="http://schemas.microsoft.com/office/drawing/2014/main" id="{D3A9BC88-70EF-3346-057B-CAFCC7393B4C}"/>
              </a:ext>
            </a:extLst>
          </p:cNvPr>
          <p:cNvSpPr txBox="1"/>
          <p:nvPr/>
        </p:nvSpPr>
        <p:spPr>
          <a:xfrm>
            <a:off x="6244322" y="5660196"/>
            <a:ext cx="5692754" cy="707886"/>
          </a:xfrm>
          <a:prstGeom prst="rect">
            <a:avLst/>
          </a:prstGeom>
          <a:noFill/>
        </p:spPr>
        <p:txBody>
          <a:bodyPr wrap="square">
            <a:spAutoFit/>
          </a:bodyPr>
          <a:lstStyle/>
          <a:p>
            <a:pPr algn="just"/>
            <a:r>
              <a:rPr lang="en-US" sz="2000" b="0" i="0">
                <a:effectLst/>
                <a:latin typeface="Open Sans" panose="020B0606030504020204" pitchFamily="34" charset="0"/>
              </a:rPr>
              <a:t>Due to the limited number of colors, the file size is drastically reduced.</a:t>
            </a:r>
            <a:endParaRPr lang="en-IN" sz="2000" dirty="0"/>
          </a:p>
        </p:txBody>
      </p:sp>
      <p:pic>
        <p:nvPicPr>
          <p:cNvPr id="6148" name="Picture 4" descr="Movies GIF - Find &amp; Share on GIPHY">
            <a:extLst>
              <a:ext uri="{FF2B5EF4-FFF2-40B4-BE49-F238E27FC236}">
                <a16:creationId xmlns:a16="http://schemas.microsoft.com/office/drawing/2014/main" id="{7BE34611-D4E5-E5E4-9969-02915E375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0748" y="3482398"/>
            <a:ext cx="2228851" cy="207859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Titanic GIF - Find &amp; Share on GIPHY">
            <a:extLst>
              <a:ext uri="{FF2B5EF4-FFF2-40B4-BE49-F238E27FC236}">
                <a16:creationId xmlns:a16="http://schemas.microsoft.com/office/drawing/2014/main" id="{22578231-E34D-FBE1-97BF-2CBADFD2E9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711" y="675965"/>
            <a:ext cx="4762500" cy="3140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85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80">
                                          <p:stCondLst>
                                            <p:cond delay="0"/>
                                          </p:stCondLst>
                                        </p:cTn>
                                        <p:tgtEl>
                                          <p:spTgt spid="6">
                                            <p:txEl>
                                              <p:pRg st="0" end="0"/>
                                            </p:txEl>
                                          </p:spTgt>
                                        </p:tgtEl>
                                      </p:cBhvr>
                                    </p:animEffect>
                                    <p:anim calcmode="lin" valueType="num">
                                      <p:cBhvr>
                                        <p:cTn id="8" dur="1822" tmFilter="0,0; 0.14,0.36; 0.43,0.73; 0.71,0.91; 1.0,1.0">
                                          <p:stCondLst>
                                            <p:cond delay="0"/>
                                          </p:stCondLst>
                                        </p:cTn>
                                        <p:tgtEl>
                                          <p:spTgt spid="6">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0" end="0"/>
                                            </p:txEl>
                                          </p:spTgt>
                                        </p:tgtEl>
                                      </p:cBhvr>
                                      <p:to x="100000" y="60000"/>
                                    </p:animScale>
                                    <p:animScale>
                                      <p:cBhvr>
                                        <p:cTn id="14" dur="166" decel="50000">
                                          <p:stCondLst>
                                            <p:cond delay="676"/>
                                          </p:stCondLst>
                                        </p:cTn>
                                        <p:tgtEl>
                                          <p:spTgt spid="6">
                                            <p:txEl>
                                              <p:pRg st="0" end="0"/>
                                            </p:txEl>
                                          </p:spTgt>
                                        </p:tgtEl>
                                      </p:cBhvr>
                                      <p:to x="100000" y="100000"/>
                                    </p:animScale>
                                    <p:animScale>
                                      <p:cBhvr>
                                        <p:cTn id="15" dur="26">
                                          <p:stCondLst>
                                            <p:cond delay="1312"/>
                                          </p:stCondLst>
                                        </p:cTn>
                                        <p:tgtEl>
                                          <p:spTgt spid="6">
                                            <p:txEl>
                                              <p:pRg st="0" end="0"/>
                                            </p:txEl>
                                          </p:spTgt>
                                        </p:tgtEl>
                                      </p:cBhvr>
                                      <p:to x="100000" y="80000"/>
                                    </p:animScale>
                                    <p:animScale>
                                      <p:cBhvr>
                                        <p:cTn id="16" dur="166" decel="50000">
                                          <p:stCondLst>
                                            <p:cond delay="1338"/>
                                          </p:stCondLst>
                                        </p:cTn>
                                        <p:tgtEl>
                                          <p:spTgt spid="6">
                                            <p:txEl>
                                              <p:pRg st="0" end="0"/>
                                            </p:txEl>
                                          </p:spTgt>
                                        </p:tgtEl>
                                      </p:cBhvr>
                                      <p:to x="100000" y="100000"/>
                                    </p:animScale>
                                    <p:animScale>
                                      <p:cBhvr>
                                        <p:cTn id="17" dur="26">
                                          <p:stCondLst>
                                            <p:cond delay="1642"/>
                                          </p:stCondLst>
                                        </p:cTn>
                                        <p:tgtEl>
                                          <p:spTgt spid="6">
                                            <p:txEl>
                                              <p:pRg st="0" end="0"/>
                                            </p:txEl>
                                          </p:spTgt>
                                        </p:tgtEl>
                                      </p:cBhvr>
                                      <p:to x="100000" y="90000"/>
                                    </p:animScale>
                                    <p:animScale>
                                      <p:cBhvr>
                                        <p:cTn id="18" dur="166" decel="50000">
                                          <p:stCondLst>
                                            <p:cond delay="1668"/>
                                          </p:stCondLst>
                                        </p:cTn>
                                        <p:tgtEl>
                                          <p:spTgt spid="6">
                                            <p:txEl>
                                              <p:pRg st="0" end="0"/>
                                            </p:txEl>
                                          </p:spTgt>
                                        </p:tgtEl>
                                      </p:cBhvr>
                                      <p:to x="100000" y="100000"/>
                                    </p:animScale>
                                    <p:animScale>
                                      <p:cBhvr>
                                        <p:cTn id="19" dur="26">
                                          <p:stCondLst>
                                            <p:cond delay="1808"/>
                                          </p:stCondLst>
                                        </p:cTn>
                                        <p:tgtEl>
                                          <p:spTgt spid="6">
                                            <p:txEl>
                                              <p:pRg st="0" end="0"/>
                                            </p:txEl>
                                          </p:spTgt>
                                        </p:tgtEl>
                                      </p:cBhvr>
                                      <p:to x="100000" y="95000"/>
                                    </p:animScale>
                                    <p:animScale>
                                      <p:cBhvr>
                                        <p:cTn id="20" dur="166" decel="50000">
                                          <p:stCondLst>
                                            <p:cond delay="1834"/>
                                          </p:stCondLst>
                                        </p:cTn>
                                        <p:tgtEl>
                                          <p:spTgt spid="6">
                                            <p:txEl>
                                              <p:pRg st="0" end="0"/>
                                            </p:txEl>
                                          </p:spTgt>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wipe(down)">
                                      <p:cBhvr>
                                        <p:cTn id="23" dur="580">
                                          <p:stCondLst>
                                            <p:cond delay="0"/>
                                          </p:stCondLst>
                                        </p:cTn>
                                        <p:tgtEl>
                                          <p:spTgt spid="6">
                                            <p:txEl>
                                              <p:pRg st="2" end="2"/>
                                            </p:txEl>
                                          </p:spTgt>
                                        </p:tgtEl>
                                      </p:cBhvr>
                                    </p:animEffect>
                                    <p:anim calcmode="lin" valueType="num">
                                      <p:cBhvr>
                                        <p:cTn id="24" dur="1822" tmFilter="0,0; 0.14,0.36; 0.43,0.73; 0.71,0.91; 1.0,1.0">
                                          <p:stCondLst>
                                            <p:cond delay="0"/>
                                          </p:stCondLst>
                                        </p:cTn>
                                        <p:tgtEl>
                                          <p:spTgt spid="6">
                                            <p:txEl>
                                              <p:pRg st="2" end="2"/>
                                            </p:txEl>
                                          </p:spTgt>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6">
                                            <p:txEl>
                                              <p:pRg st="2" end="2"/>
                                            </p:txEl>
                                          </p:spTgt>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6">
                                            <p:txEl>
                                              <p:pRg st="2" end="2"/>
                                            </p:txEl>
                                          </p:spTgt>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6">
                                            <p:txEl>
                                              <p:pRg st="2" end="2"/>
                                            </p:txEl>
                                          </p:spTgt>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6">
                                            <p:txEl>
                                              <p:pRg st="2" end="2"/>
                                            </p:txEl>
                                          </p:spTgt>
                                        </p:tgtEl>
                                        <p:attrNameLst>
                                          <p:attrName>ppt_y</p:attrName>
                                        </p:attrNameLst>
                                      </p:cBhvr>
                                      <p:tavLst>
                                        <p:tav tm="0" fmla="#ppt_y-sin(pi*$)/81">
                                          <p:val>
                                            <p:fltVal val="0"/>
                                          </p:val>
                                        </p:tav>
                                        <p:tav tm="100000">
                                          <p:val>
                                            <p:fltVal val="1"/>
                                          </p:val>
                                        </p:tav>
                                      </p:tavLst>
                                    </p:anim>
                                    <p:animScale>
                                      <p:cBhvr>
                                        <p:cTn id="29" dur="26">
                                          <p:stCondLst>
                                            <p:cond delay="650"/>
                                          </p:stCondLst>
                                        </p:cTn>
                                        <p:tgtEl>
                                          <p:spTgt spid="6">
                                            <p:txEl>
                                              <p:pRg st="2" end="2"/>
                                            </p:txEl>
                                          </p:spTgt>
                                        </p:tgtEl>
                                      </p:cBhvr>
                                      <p:to x="100000" y="60000"/>
                                    </p:animScale>
                                    <p:animScale>
                                      <p:cBhvr>
                                        <p:cTn id="30" dur="166" decel="50000">
                                          <p:stCondLst>
                                            <p:cond delay="676"/>
                                          </p:stCondLst>
                                        </p:cTn>
                                        <p:tgtEl>
                                          <p:spTgt spid="6">
                                            <p:txEl>
                                              <p:pRg st="2" end="2"/>
                                            </p:txEl>
                                          </p:spTgt>
                                        </p:tgtEl>
                                      </p:cBhvr>
                                      <p:to x="100000" y="100000"/>
                                    </p:animScale>
                                    <p:animScale>
                                      <p:cBhvr>
                                        <p:cTn id="31" dur="26">
                                          <p:stCondLst>
                                            <p:cond delay="1312"/>
                                          </p:stCondLst>
                                        </p:cTn>
                                        <p:tgtEl>
                                          <p:spTgt spid="6">
                                            <p:txEl>
                                              <p:pRg st="2" end="2"/>
                                            </p:txEl>
                                          </p:spTgt>
                                        </p:tgtEl>
                                      </p:cBhvr>
                                      <p:to x="100000" y="80000"/>
                                    </p:animScale>
                                    <p:animScale>
                                      <p:cBhvr>
                                        <p:cTn id="32" dur="166" decel="50000">
                                          <p:stCondLst>
                                            <p:cond delay="1338"/>
                                          </p:stCondLst>
                                        </p:cTn>
                                        <p:tgtEl>
                                          <p:spTgt spid="6">
                                            <p:txEl>
                                              <p:pRg st="2" end="2"/>
                                            </p:txEl>
                                          </p:spTgt>
                                        </p:tgtEl>
                                      </p:cBhvr>
                                      <p:to x="100000" y="100000"/>
                                    </p:animScale>
                                    <p:animScale>
                                      <p:cBhvr>
                                        <p:cTn id="33" dur="26">
                                          <p:stCondLst>
                                            <p:cond delay="1642"/>
                                          </p:stCondLst>
                                        </p:cTn>
                                        <p:tgtEl>
                                          <p:spTgt spid="6">
                                            <p:txEl>
                                              <p:pRg st="2" end="2"/>
                                            </p:txEl>
                                          </p:spTgt>
                                        </p:tgtEl>
                                      </p:cBhvr>
                                      <p:to x="100000" y="90000"/>
                                    </p:animScale>
                                    <p:animScale>
                                      <p:cBhvr>
                                        <p:cTn id="34" dur="166" decel="50000">
                                          <p:stCondLst>
                                            <p:cond delay="1668"/>
                                          </p:stCondLst>
                                        </p:cTn>
                                        <p:tgtEl>
                                          <p:spTgt spid="6">
                                            <p:txEl>
                                              <p:pRg st="2" end="2"/>
                                            </p:txEl>
                                          </p:spTgt>
                                        </p:tgtEl>
                                      </p:cBhvr>
                                      <p:to x="100000" y="100000"/>
                                    </p:animScale>
                                    <p:animScale>
                                      <p:cBhvr>
                                        <p:cTn id="35" dur="26">
                                          <p:stCondLst>
                                            <p:cond delay="1808"/>
                                          </p:stCondLst>
                                        </p:cTn>
                                        <p:tgtEl>
                                          <p:spTgt spid="6">
                                            <p:txEl>
                                              <p:pRg st="2" end="2"/>
                                            </p:txEl>
                                          </p:spTgt>
                                        </p:tgtEl>
                                      </p:cBhvr>
                                      <p:to x="100000" y="95000"/>
                                    </p:animScale>
                                    <p:animScale>
                                      <p:cBhvr>
                                        <p:cTn id="36" dur="166" decel="50000">
                                          <p:stCondLst>
                                            <p:cond delay="1834"/>
                                          </p:stCondLst>
                                        </p:cTn>
                                        <p:tgtEl>
                                          <p:spTgt spid="6">
                                            <p:txEl>
                                              <p:pRg st="2" end="2"/>
                                            </p:txEl>
                                          </p:spTgt>
                                        </p:tgtEl>
                                      </p:cBhvr>
                                      <p:to x="100000" y="100000"/>
                                    </p:animScale>
                                  </p:childTnLst>
                                </p:cTn>
                              </p:par>
                              <p:par>
                                <p:cTn id="37" presetID="26" presetClass="entr" presetSubtype="0" fill="hold" nodeType="with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animEffect transition="in" filter="wipe(down)">
                                      <p:cBhvr>
                                        <p:cTn id="39" dur="580">
                                          <p:stCondLst>
                                            <p:cond delay="0"/>
                                          </p:stCondLst>
                                        </p:cTn>
                                        <p:tgtEl>
                                          <p:spTgt spid="6">
                                            <p:txEl>
                                              <p:pRg st="3" end="3"/>
                                            </p:txEl>
                                          </p:spTgt>
                                        </p:tgtEl>
                                      </p:cBhvr>
                                    </p:animEffect>
                                    <p:anim calcmode="lin" valueType="num">
                                      <p:cBhvr>
                                        <p:cTn id="40" dur="1822" tmFilter="0,0; 0.14,0.36; 0.43,0.73; 0.71,0.91; 1.0,1.0">
                                          <p:stCondLst>
                                            <p:cond delay="0"/>
                                          </p:stCondLst>
                                        </p:cTn>
                                        <p:tgtEl>
                                          <p:spTgt spid="6">
                                            <p:txEl>
                                              <p:pRg st="3" end="3"/>
                                            </p:txEl>
                                          </p:spTgt>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6">
                                            <p:txEl>
                                              <p:pRg st="3" end="3"/>
                                            </p:txEl>
                                          </p:spTgt>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6">
                                            <p:txEl>
                                              <p:pRg st="3" end="3"/>
                                            </p:txEl>
                                          </p:spTgt>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6">
                                            <p:txEl>
                                              <p:pRg st="3" end="3"/>
                                            </p:txEl>
                                          </p:spTgt>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6">
                                            <p:txEl>
                                              <p:pRg st="3" end="3"/>
                                            </p:txEl>
                                          </p:spTgt>
                                        </p:tgtEl>
                                        <p:attrNameLst>
                                          <p:attrName>ppt_y</p:attrName>
                                        </p:attrNameLst>
                                      </p:cBhvr>
                                      <p:tavLst>
                                        <p:tav tm="0" fmla="#ppt_y-sin(pi*$)/81">
                                          <p:val>
                                            <p:fltVal val="0"/>
                                          </p:val>
                                        </p:tav>
                                        <p:tav tm="100000">
                                          <p:val>
                                            <p:fltVal val="1"/>
                                          </p:val>
                                        </p:tav>
                                      </p:tavLst>
                                    </p:anim>
                                    <p:animScale>
                                      <p:cBhvr>
                                        <p:cTn id="45" dur="26">
                                          <p:stCondLst>
                                            <p:cond delay="650"/>
                                          </p:stCondLst>
                                        </p:cTn>
                                        <p:tgtEl>
                                          <p:spTgt spid="6">
                                            <p:txEl>
                                              <p:pRg st="3" end="3"/>
                                            </p:txEl>
                                          </p:spTgt>
                                        </p:tgtEl>
                                      </p:cBhvr>
                                      <p:to x="100000" y="60000"/>
                                    </p:animScale>
                                    <p:animScale>
                                      <p:cBhvr>
                                        <p:cTn id="46" dur="166" decel="50000">
                                          <p:stCondLst>
                                            <p:cond delay="676"/>
                                          </p:stCondLst>
                                        </p:cTn>
                                        <p:tgtEl>
                                          <p:spTgt spid="6">
                                            <p:txEl>
                                              <p:pRg st="3" end="3"/>
                                            </p:txEl>
                                          </p:spTgt>
                                        </p:tgtEl>
                                      </p:cBhvr>
                                      <p:to x="100000" y="100000"/>
                                    </p:animScale>
                                    <p:animScale>
                                      <p:cBhvr>
                                        <p:cTn id="47" dur="26">
                                          <p:stCondLst>
                                            <p:cond delay="1312"/>
                                          </p:stCondLst>
                                        </p:cTn>
                                        <p:tgtEl>
                                          <p:spTgt spid="6">
                                            <p:txEl>
                                              <p:pRg st="3" end="3"/>
                                            </p:txEl>
                                          </p:spTgt>
                                        </p:tgtEl>
                                      </p:cBhvr>
                                      <p:to x="100000" y="80000"/>
                                    </p:animScale>
                                    <p:animScale>
                                      <p:cBhvr>
                                        <p:cTn id="48" dur="166" decel="50000">
                                          <p:stCondLst>
                                            <p:cond delay="1338"/>
                                          </p:stCondLst>
                                        </p:cTn>
                                        <p:tgtEl>
                                          <p:spTgt spid="6">
                                            <p:txEl>
                                              <p:pRg st="3" end="3"/>
                                            </p:txEl>
                                          </p:spTgt>
                                        </p:tgtEl>
                                      </p:cBhvr>
                                      <p:to x="100000" y="100000"/>
                                    </p:animScale>
                                    <p:animScale>
                                      <p:cBhvr>
                                        <p:cTn id="49" dur="26">
                                          <p:stCondLst>
                                            <p:cond delay="1642"/>
                                          </p:stCondLst>
                                        </p:cTn>
                                        <p:tgtEl>
                                          <p:spTgt spid="6">
                                            <p:txEl>
                                              <p:pRg st="3" end="3"/>
                                            </p:txEl>
                                          </p:spTgt>
                                        </p:tgtEl>
                                      </p:cBhvr>
                                      <p:to x="100000" y="90000"/>
                                    </p:animScale>
                                    <p:animScale>
                                      <p:cBhvr>
                                        <p:cTn id="50" dur="166" decel="50000">
                                          <p:stCondLst>
                                            <p:cond delay="1668"/>
                                          </p:stCondLst>
                                        </p:cTn>
                                        <p:tgtEl>
                                          <p:spTgt spid="6">
                                            <p:txEl>
                                              <p:pRg st="3" end="3"/>
                                            </p:txEl>
                                          </p:spTgt>
                                        </p:tgtEl>
                                      </p:cBhvr>
                                      <p:to x="100000" y="100000"/>
                                    </p:animScale>
                                    <p:animScale>
                                      <p:cBhvr>
                                        <p:cTn id="51" dur="26">
                                          <p:stCondLst>
                                            <p:cond delay="1808"/>
                                          </p:stCondLst>
                                        </p:cTn>
                                        <p:tgtEl>
                                          <p:spTgt spid="6">
                                            <p:txEl>
                                              <p:pRg st="3" end="3"/>
                                            </p:txEl>
                                          </p:spTgt>
                                        </p:tgtEl>
                                      </p:cBhvr>
                                      <p:to x="100000" y="95000"/>
                                    </p:animScale>
                                    <p:animScale>
                                      <p:cBhvr>
                                        <p:cTn id="52" dur="166" decel="50000">
                                          <p:stCondLst>
                                            <p:cond delay="1834"/>
                                          </p:stCondLst>
                                        </p:cTn>
                                        <p:tgtEl>
                                          <p:spTgt spid="6">
                                            <p:txEl>
                                              <p:pRg st="3" end="3"/>
                                            </p:txEl>
                                          </p:spTgt>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6">
                                            <p:txEl>
                                              <p:pRg st="4" end="4"/>
                                            </p:txEl>
                                          </p:spTgt>
                                        </p:tgtEl>
                                        <p:attrNameLst>
                                          <p:attrName>style.visibility</p:attrName>
                                        </p:attrNameLst>
                                      </p:cBhvr>
                                      <p:to>
                                        <p:strVal val="visible"/>
                                      </p:to>
                                    </p:set>
                                    <p:animEffect transition="in" filter="wipe(down)">
                                      <p:cBhvr>
                                        <p:cTn id="55" dur="580">
                                          <p:stCondLst>
                                            <p:cond delay="0"/>
                                          </p:stCondLst>
                                        </p:cTn>
                                        <p:tgtEl>
                                          <p:spTgt spid="6">
                                            <p:txEl>
                                              <p:pRg st="4" end="4"/>
                                            </p:txEl>
                                          </p:spTgt>
                                        </p:tgtEl>
                                      </p:cBhvr>
                                    </p:animEffect>
                                    <p:anim calcmode="lin" valueType="num">
                                      <p:cBhvr>
                                        <p:cTn id="56" dur="1822" tmFilter="0,0; 0.14,0.36; 0.43,0.73; 0.71,0.91; 1.0,1.0">
                                          <p:stCondLst>
                                            <p:cond delay="0"/>
                                          </p:stCondLst>
                                        </p:cTn>
                                        <p:tgtEl>
                                          <p:spTgt spid="6">
                                            <p:txEl>
                                              <p:pRg st="4" end="4"/>
                                            </p:txEl>
                                          </p:spTgt>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6">
                                            <p:txEl>
                                              <p:pRg st="4" end="4"/>
                                            </p:txEl>
                                          </p:spTgt>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6">
                                            <p:txEl>
                                              <p:pRg st="4" end="4"/>
                                            </p:txEl>
                                          </p:spTgt>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6">
                                            <p:txEl>
                                              <p:pRg st="4" end="4"/>
                                            </p:txEl>
                                          </p:spTgt>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6">
                                            <p:txEl>
                                              <p:pRg st="4" end="4"/>
                                            </p:txEl>
                                          </p:spTgt>
                                        </p:tgtEl>
                                        <p:attrNameLst>
                                          <p:attrName>ppt_y</p:attrName>
                                        </p:attrNameLst>
                                      </p:cBhvr>
                                      <p:tavLst>
                                        <p:tav tm="0" fmla="#ppt_y-sin(pi*$)/81">
                                          <p:val>
                                            <p:fltVal val="0"/>
                                          </p:val>
                                        </p:tav>
                                        <p:tav tm="100000">
                                          <p:val>
                                            <p:fltVal val="1"/>
                                          </p:val>
                                        </p:tav>
                                      </p:tavLst>
                                    </p:anim>
                                    <p:animScale>
                                      <p:cBhvr>
                                        <p:cTn id="61" dur="26">
                                          <p:stCondLst>
                                            <p:cond delay="650"/>
                                          </p:stCondLst>
                                        </p:cTn>
                                        <p:tgtEl>
                                          <p:spTgt spid="6">
                                            <p:txEl>
                                              <p:pRg st="4" end="4"/>
                                            </p:txEl>
                                          </p:spTgt>
                                        </p:tgtEl>
                                      </p:cBhvr>
                                      <p:to x="100000" y="60000"/>
                                    </p:animScale>
                                    <p:animScale>
                                      <p:cBhvr>
                                        <p:cTn id="62" dur="166" decel="50000">
                                          <p:stCondLst>
                                            <p:cond delay="676"/>
                                          </p:stCondLst>
                                        </p:cTn>
                                        <p:tgtEl>
                                          <p:spTgt spid="6">
                                            <p:txEl>
                                              <p:pRg st="4" end="4"/>
                                            </p:txEl>
                                          </p:spTgt>
                                        </p:tgtEl>
                                      </p:cBhvr>
                                      <p:to x="100000" y="100000"/>
                                    </p:animScale>
                                    <p:animScale>
                                      <p:cBhvr>
                                        <p:cTn id="63" dur="26">
                                          <p:stCondLst>
                                            <p:cond delay="1312"/>
                                          </p:stCondLst>
                                        </p:cTn>
                                        <p:tgtEl>
                                          <p:spTgt spid="6">
                                            <p:txEl>
                                              <p:pRg st="4" end="4"/>
                                            </p:txEl>
                                          </p:spTgt>
                                        </p:tgtEl>
                                      </p:cBhvr>
                                      <p:to x="100000" y="80000"/>
                                    </p:animScale>
                                    <p:animScale>
                                      <p:cBhvr>
                                        <p:cTn id="64" dur="166" decel="50000">
                                          <p:stCondLst>
                                            <p:cond delay="1338"/>
                                          </p:stCondLst>
                                        </p:cTn>
                                        <p:tgtEl>
                                          <p:spTgt spid="6">
                                            <p:txEl>
                                              <p:pRg st="4" end="4"/>
                                            </p:txEl>
                                          </p:spTgt>
                                        </p:tgtEl>
                                      </p:cBhvr>
                                      <p:to x="100000" y="100000"/>
                                    </p:animScale>
                                    <p:animScale>
                                      <p:cBhvr>
                                        <p:cTn id="65" dur="26">
                                          <p:stCondLst>
                                            <p:cond delay="1642"/>
                                          </p:stCondLst>
                                        </p:cTn>
                                        <p:tgtEl>
                                          <p:spTgt spid="6">
                                            <p:txEl>
                                              <p:pRg st="4" end="4"/>
                                            </p:txEl>
                                          </p:spTgt>
                                        </p:tgtEl>
                                      </p:cBhvr>
                                      <p:to x="100000" y="90000"/>
                                    </p:animScale>
                                    <p:animScale>
                                      <p:cBhvr>
                                        <p:cTn id="66" dur="166" decel="50000">
                                          <p:stCondLst>
                                            <p:cond delay="1668"/>
                                          </p:stCondLst>
                                        </p:cTn>
                                        <p:tgtEl>
                                          <p:spTgt spid="6">
                                            <p:txEl>
                                              <p:pRg st="4" end="4"/>
                                            </p:txEl>
                                          </p:spTgt>
                                        </p:tgtEl>
                                      </p:cBhvr>
                                      <p:to x="100000" y="100000"/>
                                    </p:animScale>
                                    <p:animScale>
                                      <p:cBhvr>
                                        <p:cTn id="67" dur="26">
                                          <p:stCondLst>
                                            <p:cond delay="1808"/>
                                          </p:stCondLst>
                                        </p:cTn>
                                        <p:tgtEl>
                                          <p:spTgt spid="6">
                                            <p:txEl>
                                              <p:pRg st="4" end="4"/>
                                            </p:txEl>
                                          </p:spTgt>
                                        </p:tgtEl>
                                      </p:cBhvr>
                                      <p:to x="100000" y="95000"/>
                                    </p:animScale>
                                    <p:animScale>
                                      <p:cBhvr>
                                        <p:cTn id="68" dur="166" decel="50000">
                                          <p:stCondLst>
                                            <p:cond delay="1834"/>
                                          </p:stCondLst>
                                        </p:cTn>
                                        <p:tgtEl>
                                          <p:spTgt spid="6">
                                            <p:txEl>
                                              <p:pRg st="4" end="4"/>
                                            </p:txEl>
                                          </p:spTgt>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6">
                                            <p:txEl>
                                              <p:pRg st="5" end="5"/>
                                            </p:txEl>
                                          </p:spTgt>
                                        </p:tgtEl>
                                        <p:attrNameLst>
                                          <p:attrName>style.visibility</p:attrName>
                                        </p:attrNameLst>
                                      </p:cBhvr>
                                      <p:to>
                                        <p:strVal val="visible"/>
                                      </p:to>
                                    </p:set>
                                    <p:animEffect transition="in" filter="wipe(down)">
                                      <p:cBhvr>
                                        <p:cTn id="71" dur="580">
                                          <p:stCondLst>
                                            <p:cond delay="0"/>
                                          </p:stCondLst>
                                        </p:cTn>
                                        <p:tgtEl>
                                          <p:spTgt spid="6">
                                            <p:txEl>
                                              <p:pRg st="5" end="5"/>
                                            </p:txEl>
                                          </p:spTgt>
                                        </p:tgtEl>
                                      </p:cBhvr>
                                    </p:animEffect>
                                    <p:anim calcmode="lin" valueType="num">
                                      <p:cBhvr>
                                        <p:cTn id="72" dur="1822" tmFilter="0,0; 0.14,0.36; 0.43,0.73; 0.71,0.91; 1.0,1.0">
                                          <p:stCondLst>
                                            <p:cond delay="0"/>
                                          </p:stCondLst>
                                        </p:cTn>
                                        <p:tgtEl>
                                          <p:spTgt spid="6">
                                            <p:txEl>
                                              <p:pRg st="5" end="5"/>
                                            </p:txEl>
                                          </p:spTgt>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6">
                                            <p:txEl>
                                              <p:pRg st="5" end="5"/>
                                            </p:txEl>
                                          </p:spTgt>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6">
                                            <p:txEl>
                                              <p:pRg st="5" end="5"/>
                                            </p:txEl>
                                          </p:spTgt>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6">
                                            <p:txEl>
                                              <p:pRg st="5" end="5"/>
                                            </p:txEl>
                                          </p:spTgt>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6">
                                            <p:txEl>
                                              <p:pRg st="5" end="5"/>
                                            </p:txEl>
                                          </p:spTgt>
                                        </p:tgtEl>
                                        <p:attrNameLst>
                                          <p:attrName>ppt_y</p:attrName>
                                        </p:attrNameLst>
                                      </p:cBhvr>
                                      <p:tavLst>
                                        <p:tav tm="0" fmla="#ppt_y-sin(pi*$)/81">
                                          <p:val>
                                            <p:fltVal val="0"/>
                                          </p:val>
                                        </p:tav>
                                        <p:tav tm="100000">
                                          <p:val>
                                            <p:fltVal val="1"/>
                                          </p:val>
                                        </p:tav>
                                      </p:tavLst>
                                    </p:anim>
                                    <p:animScale>
                                      <p:cBhvr>
                                        <p:cTn id="77" dur="26">
                                          <p:stCondLst>
                                            <p:cond delay="650"/>
                                          </p:stCondLst>
                                        </p:cTn>
                                        <p:tgtEl>
                                          <p:spTgt spid="6">
                                            <p:txEl>
                                              <p:pRg st="5" end="5"/>
                                            </p:txEl>
                                          </p:spTgt>
                                        </p:tgtEl>
                                      </p:cBhvr>
                                      <p:to x="100000" y="60000"/>
                                    </p:animScale>
                                    <p:animScale>
                                      <p:cBhvr>
                                        <p:cTn id="78" dur="166" decel="50000">
                                          <p:stCondLst>
                                            <p:cond delay="676"/>
                                          </p:stCondLst>
                                        </p:cTn>
                                        <p:tgtEl>
                                          <p:spTgt spid="6">
                                            <p:txEl>
                                              <p:pRg st="5" end="5"/>
                                            </p:txEl>
                                          </p:spTgt>
                                        </p:tgtEl>
                                      </p:cBhvr>
                                      <p:to x="100000" y="100000"/>
                                    </p:animScale>
                                    <p:animScale>
                                      <p:cBhvr>
                                        <p:cTn id="79" dur="26">
                                          <p:stCondLst>
                                            <p:cond delay="1312"/>
                                          </p:stCondLst>
                                        </p:cTn>
                                        <p:tgtEl>
                                          <p:spTgt spid="6">
                                            <p:txEl>
                                              <p:pRg st="5" end="5"/>
                                            </p:txEl>
                                          </p:spTgt>
                                        </p:tgtEl>
                                      </p:cBhvr>
                                      <p:to x="100000" y="80000"/>
                                    </p:animScale>
                                    <p:animScale>
                                      <p:cBhvr>
                                        <p:cTn id="80" dur="166" decel="50000">
                                          <p:stCondLst>
                                            <p:cond delay="1338"/>
                                          </p:stCondLst>
                                        </p:cTn>
                                        <p:tgtEl>
                                          <p:spTgt spid="6">
                                            <p:txEl>
                                              <p:pRg st="5" end="5"/>
                                            </p:txEl>
                                          </p:spTgt>
                                        </p:tgtEl>
                                      </p:cBhvr>
                                      <p:to x="100000" y="100000"/>
                                    </p:animScale>
                                    <p:animScale>
                                      <p:cBhvr>
                                        <p:cTn id="81" dur="26">
                                          <p:stCondLst>
                                            <p:cond delay="1642"/>
                                          </p:stCondLst>
                                        </p:cTn>
                                        <p:tgtEl>
                                          <p:spTgt spid="6">
                                            <p:txEl>
                                              <p:pRg st="5" end="5"/>
                                            </p:txEl>
                                          </p:spTgt>
                                        </p:tgtEl>
                                      </p:cBhvr>
                                      <p:to x="100000" y="90000"/>
                                    </p:animScale>
                                    <p:animScale>
                                      <p:cBhvr>
                                        <p:cTn id="82" dur="166" decel="50000">
                                          <p:stCondLst>
                                            <p:cond delay="1668"/>
                                          </p:stCondLst>
                                        </p:cTn>
                                        <p:tgtEl>
                                          <p:spTgt spid="6">
                                            <p:txEl>
                                              <p:pRg st="5" end="5"/>
                                            </p:txEl>
                                          </p:spTgt>
                                        </p:tgtEl>
                                      </p:cBhvr>
                                      <p:to x="100000" y="100000"/>
                                    </p:animScale>
                                    <p:animScale>
                                      <p:cBhvr>
                                        <p:cTn id="83" dur="26">
                                          <p:stCondLst>
                                            <p:cond delay="1808"/>
                                          </p:stCondLst>
                                        </p:cTn>
                                        <p:tgtEl>
                                          <p:spTgt spid="6">
                                            <p:txEl>
                                              <p:pRg st="5" end="5"/>
                                            </p:txEl>
                                          </p:spTgt>
                                        </p:tgtEl>
                                      </p:cBhvr>
                                      <p:to x="100000" y="95000"/>
                                    </p:animScale>
                                    <p:animScale>
                                      <p:cBhvr>
                                        <p:cTn id="84" dur="166" decel="50000">
                                          <p:stCondLst>
                                            <p:cond delay="1834"/>
                                          </p:stCondLst>
                                        </p:cTn>
                                        <p:tgtEl>
                                          <p:spTgt spid="6">
                                            <p:txEl>
                                              <p:pRg st="5" end="5"/>
                                            </p:txEl>
                                          </p:spTgt>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6">
                                            <p:txEl>
                                              <p:pRg st="6" end="6"/>
                                            </p:txEl>
                                          </p:spTgt>
                                        </p:tgtEl>
                                        <p:attrNameLst>
                                          <p:attrName>style.visibility</p:attrName>
                                        </p:attrNameLst>
                                      </p:cBhvr>
                                      <p:to>
                                        <p:strVal val="visible"/>
                                      </p:to>
                                    </p:set>
                                    <p:animEffect transition="in" filter="wipe(down)">
                                      <p:cBhvr>
                                        <p:cTn id="87" dur="580">
                                          <p:stCondLst>
                                            <p:cond delay="0"/>
                                          </p:stCondLst>
                                        </p:cTn>
                                        <p:tgtEl>
                                          <p:spTgt spid="6">
                                            <p:txEl>
                                              <p:pRg st="6" end="6"/>
                                            </p:txEl>
                                          </p:spTgt>
                                        </p:tgtEl>
                                      </p:cBhvr>
                                    </p:animEffect>
                                    <p:anim calcmode="lin" valueType="num">
                                      <p:cBhvr>
                                        <p:cTn id="88" dur="1822" tmFilter="0,0; 0.14,0.36; 0.43,0.73; 0.71,0.91; 1.0,1.0">
                                          <p:stCondLst>
                                            <p:cond delay="0"/>
                                          </p:stCondLst>
                                        </p:cTn>
                                        <p:tgtEl>
                                          <p:spTgt spid="6">
                                            <p:txEl>
                                              <p:pRg st="6" end="6"/>
                                            </p:txEl>
                                          </p:spTgt>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6">
                                            <p:txEl>
                                              <p:pRg st="6" end="6"/>
                                            </p:txEl>
                                          </p:spTgt>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6">
                                            <p:txEl>
                                              <p:pRg st="6" end="6"/>
                                            </p:txEl>
                                          </p:spTgt>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6">
                                            <p:txEl>
                                              <p:pRg st="6" end="6"/>
                                            </p:txEl>
                                          </p:spTgt>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6">
                                            <p:txEl>
                                              <p:pRg st="6" end="6"/>
                                            </p:txEl>
                                          </p:spTgt>
                                        </p:tgtEl>
                                        <p:attrNameLst>
                                          <p:attrName>ppt_y</p:attrName>
                                        </p:attrNameLst>
                                      </p:cBhvr>
                                      <p:tavLst>
                                        <p:tav tm="0" fmla="#ppt_y-sin(pi*$)/81">
                                          <p:val>
                                            <p:fltVal val="0"/>
                                          </p:val>
                                        </p:tav>
                                        <p:tav tm="100000">
                                          <p:val>
                                            <p:fltVal val="1"/>
                                          </p:val>
                                        </p:tav>
                                      </p:tavLst>
                                    </p:anim>
                                    <p:animScale>
                                      <p:cBhvr>
                                        <p:cTn id="93" dur="26">
                                          <p:stCondLst>
                                            <p:cond delay="650"/>
                                          </p:stCondLst>
                                        </p:cTn>
                                        <p:tgtEl>
                                          <p:spTgt spid="6">
                                            <p:txEl>
                                              <p:pRg st="6" end="6"/>
                                            </p:txEl>
                                          </p:spTgt>
                                        </p:tgtEl>
                                      </p:cBhvr>
                                      <p:to x="100000" y="60000"/>
                                    </p:animScale>
                                    <p:animScale>
                                      <p:cBhvr>
                                        <p:cTn id="94" dur="166" decel="50000">
                                          <p:stCondLst>
                                            <p:cond delay="676"/>
                                          </p:stCondLst>
                                        </p:cTn>
                                        <p:tgtEl>
                                          <p:spTgt spid="6">
                                            <p:txEl>
                                              <p:pRg st="6" end="6"/>
                                            </p:txEl>
                                          </p:spTgt>
                                        </p:tgtEl>
                                      </p:cBhvr>
                                      <p:to x="100000" y="100000"/>
                                    </p:animScale>
                                    <p:animScale>
                                      <p:cBhvr>
                                        <p:cTn id="95" dur="26">
                                          <p:stCondLst>
                                            <p:cond delay="1312"/>
                                          </p:stCondLst>
                                        </p:cTn>
                                        <p:tgtEl>
                                          <p:spTgt spid="6">
                                            <p:txEl>
                                              <p:pRg st="6" end="6"/>
                                            </p:txEl>
                                          </p:spTgt>
                                        </p:tgtEl>
                                      </p:cBhvr>
                                      <p:to x="100000" y="80000"/>
                                    </p:animScale>
                                    <p:animScale>
                                      <p:cBhvr>
                                        <p:cTn id="96" dur="166" decel="50000">
                                          <p:stCondLst>
                                            <p:cond delay="1338"/>
                                          </p:stCondLst>
                                        </p:cTn>
                                        <p:tgtEl>
                                          <p:spTgt spid="6">
                                            <p:txEl>
                                              <p:pRg st="6" end="6"/>
                                            </p:txEl>
                                          </p:spTgt>
                                        </p:tgtEl>
                                      </p:cBhvr>
                                      <p:to x="100000" y="100000"/>
                                    </p:animScale>
                                    <p:animScale>
                                      <p:cBhvr>
                                        <p:cTn id="97" dur="26">
                                          <p:stCondLst>
                                            <p:cond delay="1642"/>
                                          </p:stCondLst>
                                        </p:cTn>
                                        <p:tgtEl>
                                          <p:spTgt spid="6">
                                            <p:txEl>
                                              <p:pRg st="6" end="6"/>
                                            </p:txEl>
                                          </p:spTgt>
                                        </p:tgtEl>
                                      </p:cBhvr>
                                      <p:to x="100000" y="90000"/>
                                    </p:animScale>
                                    <p:animScale>
                                      <p:cBhvr>
                                        <p:cTn id="98" dur="166" decel="50000">
                                          <p:stCondLst>
                                            <p:cond delay="1668"/>
                                          </p:stCondLst>
                                        </p:cTn>
                                        <p:tgtEl>
                                          <p:spTgt spid="6">
                                            <p:txEl>
                                              <p:pRg st="6" end="6"/>
                                            </p:txEl>
                                          </p:spTgt>
                                        </p:tgtEl>
                                      </p:cBhvr>
                                      <p:to x="100000" y="100000"/>
                                    </p:animScale>
                                    <p:animScale>
                                      <p:cBhvr>
                                        <p:cTn id="99" dur="26">
                                          <p:stCondLst>
                                            <p:cond delay="1808"/>
                                          </p:stCondLst>
                                        </p:cTn>
                                        <p:tgtEl>
                                          <p:spTgt spid="6">
                                            <p:txEl>
                                              <p:pRg st="6" end="6"/>
                                            </p:txEl>
                                          </p:spTgt>
                                        </p:tgtEl>
                                      </p:cBhvr>
                                      <p:to x="100000" y="95000"/>
                                    </p:animScale>
                                    <p:animScale>
                                      <p:cBhvr>
                                        <p:cTn id="100" dur="166" decel="50000">
                                          <p:stCondLst>
                                            <p:cond delay="1834"/>
                                          </p:stCondLst>
                                        </p:cTn>
                                        <p:tgtEl>
                                          <p:spTgt spid="6">
                                            <p:txEl>
                                              <p:pRg st="6" end="6"/>
                                            </p:txEl>
                                          </p:spTgt>
                                        </p:tgtEl>
                                      </p:cBhvr>
                                      <p:to x="100000" y="100000"/>
                                    </p:animScale>
                                  </p:childTnLst>
                                </p:cTn>
                              </p:par>
                              <p:par>
                                <p:cTn id="101" presetID="26" presetClass="entr" presetSubtype="0" fill="hold" nodeType="withEffect">
                                  <p:stCondLst>
                                    <p:cond delay="0"/>
                                  </p:stCondLst>
                                  <p:childTnLst>
                                    <p:set>
                                      <p:cBhvr>
                                        <p:cTn id="102" dur="1" fill="hold">
                                          <p:stCondLst>
                                            <p:cond delay="0"/>
                                          </p:stCondLst>
                                        </p:cTn>
                                        <p:tgtEl>
                                          <p:spTgt spid="6">
                                            <p:txEl>
                                              <p:pRg st="7" end="7"/>
                                            </p:txEl>
                                          </p:spTgt>
                                        </p:tgtEl>
                                        <p:attrNameLst>
                                          <p:attrName>style.visibility</p:attrName>
                                        </p:attrNameLst>
                                      </p:cBhvr>
                                      <p:to>
                                        <p:strVal val="visible"/>
                                      </p:to>
                                    </p:set>
                                    <p:animEffect transition="in" filter="wipe(down)">
                                      <p:cBhvr>
                                        <p:cTn id="103" dur="580">
                                          <p:stCondLst>
                                            <p:cond delay="0"/>
                                          </p:stCondLst>
                                        </p:cTn>
                                        <p:tgtEl>
                                          <p:spTgt spid="6">
                                            <p:txEl>
                                              <p:pRg st="7" end="7"/>
                                            </p:txEl>
                                          </p:spTgt>
                                        </p:tgtEl>
                                      </p:cBhvr>
                                    </p:animEffect>
                                    <p:anim calcmode="lin" valueType="num">
                                      <p:cBhvr>
                                        <p:cTn id="104" dur="1822" tmFilter="0,0; 0.14,0.36; 0.43,0.73; 0.71,0.91; 1.0,1.0">
                                          <p:stCondLst>
                                            <p:cond delay="0"/>
                                          </p:stCondLst>
                                        </p:cTn>
                                        <p:tgtEl>
                                          <p:spTgt spid="6">
                                            <p:txEl>
                                              <p:pRg st="7" end="7"/>
                                            </p:txEl>
                                          </p:spTgt>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6">
                                            <p:txEl>
                                              <p:pRg st="7" end="7"/>
                                            </p:txEl>
                                          </p:spTgt>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6">
                                            <p:txEl>
                                              <p:pRg st="7" end="7"/>
                                            </p:txEl>
                                          </p:spTgt>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6">
                                            <p:txEl>
                                              <p:pRg st="7" end="7"/>
                                            </p:txEl>
                                          </p:spTgt>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6">
                                            <p:txEl>
                                              <p:pRg st="7" end="7"/>
                                            </p:txEl>
                                          </p:spTgt>
                                        </p:tgtEl>
                                        <p:attrNameLst>
                                          <p:attrName>ppt_y</p:attrName>
                                        </p:attrNameLst>
                                      </p:cBhvr>
                                      <p:tavLst>
                                        <p:tav tm="0" fmla="#ppt_y-sin(pi*$)/81">
                                          <p:val>
                                            <p:fltVal val="0"/>
                                          </p:val>
                                        </p:tav>
                                        <p:tav tm="100000">
                                          <p:val>
                                            <p:fltVal val="1"/>
                                          </p:val>
                                        </p:tav>
                                      </p:tavLst>
                                    </p:anim>
                                    <p:animScale>
                                      <p:cBhvr>
                                        <p:cTn id="109" dur="26">
                                          <p:stCondLst>
                                            <p:cond delay="650"/>
                                          </p:stCondLst>
                                        </p:cTn>
                                        <p:tgtEl>
                                          <p:spTgt spid="6">
                                            <p:txEl>
                                              <p:pRg st="7" end="7"/>
                                            </p:txEl>
                                          </p:spTgt>
                                        </p:tgtEl>
                                      </p:cBhvr>
                                      <p:to x="100000" y="60000"/>
                                    </p:animScale>
                                    <p:animScale>
                                      <p:cBhvr>
                                        <p:cTn id="110" dur="166" decel="50000">
                                          <p:stCondLst>
                                            <p:cond delay="676"/>
                                          </p:stCondLst>
                                        </p:cTn>
                                        <p:tgtEl>
                                          <p:spTgt spid="6">
                                            <p:txEl>
                                              <p:pRg st="7" end="7"/>
                                            </p:txEl>
                                          </p:spTgt>
                                        </p:tgtEl>
                                      </p:cBhvr>
                                      <p:to x="100000" y="100000"/>
                                    </p:animScale>
                                    <p:animScale>
                                      <p:cBhvr>
                                        <p:cTn id="111" dur="26">
                                          <p:stCondLst>
                                            <p:cond delay="1312"/>
                                          </p:stCondLst>
                                        </p:cTn>
                                        <p:tgtEl>
                                          <p:spTgt spid="6">
                                            <p:txEl>
                                              <p:pRg st="7" end="7"/>
                                            </p:txEl>
                                          </p:spTgt>
                                        </p:tgtEl>
                                      </p:cBhvr>
                                      <p:to x="100000" y="80000"/>
                                    </p:animScale>
                                    <p:animScale>
                                      <p:cBhvr>
                                        <p:cTn id="112" dur="166" decel="50000">
                                          <p:stCondLst>
                                            <p:cond delay="1338"/>
                                          </p:stCondLst>
                                        </p:cTn>
                                        <p:tgtEl>
                                          <p:spTgt spid="6">
                                            <p:txEl>
                                              <p:pRg st="7" end="7"/>
                                            </p:txEl>
                                          </p:spTgt>
                                        </p:tgtEl>
                                      </p:cBhvr>
                                      <p:to x="100000" y="100000"/>
                                    </p:animScale>
                                    <p:animScale>
                                      <p:cBhvr>
                                        <p:cTn id="113" dur="26">
                                          <p:stCondLst>
                                            <p:cond delay="1642"/>
                                          </p:stCondLst>
                                        </p:cTn>
                                        <p:tgtEl>
                                          <p:spTgt spid="6">
                                            <p:txEl>
                                              <p:pRg st="7" end="7"/>
                                            </p:txEl>
                                          </p:spTgt>
                                        </p:tgtEl>
                                      </p:cBhvr>
                                      <p:to x="100000" y="90000"/>
                                    </p:animScale>
                                    <p:animScale>
                                      <p:cBhvr>
                                        <p:cTn id="114" dur="166" decel="50000">
                                          <p:stCondLst>
                                            <p:cond delay="1668"/>
                                          </p:stCondLst>
                                        </p:cTn>
                                        <p:tgtEl>
                                          <p:spTgt spid="6">
                                            <p:txEl>
                                              <p:pRg st="7" end="7"/>
                                            </p:txEl>
                                          </p:spTgt>
                                        </p:tgtEl>
                                      </p:cBhvr>
                                      <p:to x="100000" y="100000"/>
                                    </p:animScale>
                                    <p:animScale>
                                      <p:cBhvr>
                                        <p:cTn id="115" dur="26">
                                          <p:stCondLst>
                                            <p:cond delay="1808"/>
                                          </p:stCondLst>
                                        </p:cTn>
                                        <p:tgtEl>
                                          <p:spTgt spid="6">
                                            <p:txEl>
                                              <p:pRg st="7" end="7"/>
                                            </p:txEl>
                                          </p:spTgt>
                                        </p:tgtEl>
                                      </p:cBhvr>
                                      <p:to x="100000" y="95000"/>
                                    </p:animScale>
                                    <p:animScale>
                                      <p:cBhvr>
                                        <p:cTn id="116" dur="166" decel="50000">
                                          <p:stCondLst>
                                            <p:cond delay="1834"/>
                                          </p:stCondLst>
                                        </p:cTn>
                                        <p:tgtEl>
                                          <p:spTgt spid="6">
                                            <p:txEl>
                                              <p:pRg st="7" end="7"/>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479DB93C-747F-9D71-6ED2-688661E244DA}"/>
              </a:ext>
              <a:ext uri="{C183D7F6-B498-43B3-948B-1728B52AA6E4}">
                <adec:decorative xmlns:adec="http://schemas.microsoft.com/office/drawing/2017/decorative" xmlns="" val="1"/>
              </a:ext>
            </a:extLst>
          </p:cNvPr>
          <p:cNvPicPr>
            <a:picLocks noChangeAspect="1"/>
          </p:cNvPicPr>
          <p:nvPr/>
        </p:nvPicPr>
        <p:blipFill rotWithShape="1">
          <a:blip r:embed="rId2">
            <a:extLst>
              <a:ext uri="{28A0092B-C50C-407E-A947-70E740481C1C}">
                <a14:useLocalDpi xmlns:a14="http://schemas.microsoft.com/office/drawing/2010/main" val="0"/>
              </a:ext>
            </a:extLst>
          </a:blip>
          <a:srcRect b="-1"/>
          <a:stretch/>
        </p:blipFill>
        <p:spPr>
          <a:xfrm>
            <a:off x="515386" y="2435631"/>
            <a:ext cx="6076603" cy="4028900"/>
          </a:xfrm>
          <a:prstGeom prst="rect">
            <a:avLst/>
          </a:prstGeom>
          <a:effectLst>
            <a:outerShdw blurRad="25400" dir="17880000">
              <a:srgbClr val="000000">
                <a:alpha val="46000"/>
              </a:srgbClr>
            </a:outerShdw>
          </a:effectLst>
        </p:spPr>
      </p:pic>
      <p:sp>
        <p:nvSpPr>
          <p:cNvPr id="2" name="Title 1">
            <a:extLst>
              <a:ext uri="{FF2B5EF4-FFF2-40B4-BE49-F238E27FC236}">
                <a16:creationId xmlns:a16="http://schemas.microsoft.com/office/drawing/2014/main" id="{25FD2239-7D0F-B22C-E495-639CA29F3A2E}"/>
              </a:ext>
            </a:extLst>
          </p:cNvPr>
          <p:cNvSpPr>
            <a:spLocks noGrp="1"/>
          </p:cNvSpPr>
          <p:nvPr>
            <p:ph type="title"/>
          </p:nvPr>
        </p:nvSpPr>
        <p:spPr/>
        <p:txBody>
          <a:bodyPr>
            <a:normAutofit fontScale="90000"/>
          </a:bodyPr>
          <a:lstStyle/>
          <a:p>
            <a:r>
              <a:rPr lang="en-US" b="1" i="0" u="sng" dirty="0">
                <a:solidFill>
                  <a:srgbClr val="FFFFFF"/>
                </a:solidFill>
                <a:effectLst/>
                <a:latin typeface="Poppins" panose="00000500000000000000" pitchFamily="2" charset="0"/>
              </a:rPr>
              <a:t>PNG – Portable Network Graphics</a:t>
            </a:r>
            <a:r>
              <a:rPr lang="en-US" b="1" i="0" dirty="0">
                <a:solidFill>
                  <a:srgbClr val="FFFFFF"/>
                </a:solidFill>
                <a:effectLst/>
                <a:latin typeface="Poppins" panose="00000500000000000000" pitchFamily="2" charset="0"/>
              </a:rPr>
              <a:t/>
            </a:r>
            <a:br>
              <a:rPr lang="en-US" b="1" i="0" dirty="0">
                <a:solidFill>
                  <a:srgbClr val="FFFFFF"/>
                </a:solidFill>
                <a:effectLst/>
                <a:latin typeface="Poppins" panose="00000500000000000000" pitchFamily="2" charset="0"/>
              </a:rPr>
            </a:br>
            <a:endParaRPr lang="en-IN" dirty="0"/>
          </a:p>
        </p:txBody>
      </p:sp>
      <p:sp>
        <p:nvSpPr>
          <p:cNvPr id="3" name="Content Placeholder 2">
            <a:extLst>
              <a:ext uri="{FF2B5EF4-FFF2-40B4-BE49-F238E27FC236}">
                <a16:creationId xmlns:a16="http://schemas.microsoft.com/office/drawing/2014/main" id="{7CCEB849-951F-72D1-9B24-05765FBE8133}"/>
              </a:ext>
            </a:extLst>
          </p:cNvPr>
          <p:cNvSpPr>
            <a:spLocks noGrp="1"/>
          </p:cNvSpPr>
          <p:nvPr>
            <p:ph idx="1"/>
          </p:nvPr>
        </p:nvSpPr>
        <p:spPr>
          <a:xfrm>
            <a:off x="727361" y="2982537"/>
            <a:ext cx="5652655" cy="2661805"/>
          </a:xfrm>
        </p:spPr>
        <p:txBody>
          <a:bodyPr/>
          <a:lstStyle/>
          <a:p>
            <a:pPr algn="l"/>
            <a:r>
              <a:rPr lang="en-US" sz="1600" b="0" i="0" dirty="0">
                <a:solidFill>
                  <a:schemeClr val="bg1">
                    <a:lumMod val="95000"/>
                    <a:lumOff val="5000"/>
                  </a:schemeClr>
                </a:solidFill>
                <a:effectLst/>
                <a:latin typeface="Open Sans" panose="020B0606030504020204" pitchFamily="34" charset="0"/>
              </a:rPr>
              <a:t>PNGs are amazing for interactive documents such as web pages but are not suitable for print. While PNGs are “lossless,” meaning you can edit them and not lose quality, they are still low resolution.</a:t>
            </a:r>
          </a:p>
          <a:p>
            <a:pPr algn="l"/>
            <a:r>
              <a:rPr lang="en-US" sz="1600" b="0" i="0" dirty="0">
                <a:solidFill>
                  <a:schemeClr val="bg1">
                    <a:lumMod val="95000"/>
                    <a:lumOff val="5000"/>
                  </a:schemeClr>
                </a:solidFill>
                <a:effectLst/>
                <a:latin typeface="Open Sans" panose="020B0606030504020204" pitchFamily="34" charset="0"/>
              </a:rPr>
              <a:t>The reason PNGs are used in most web projects is that you can save your image with more colors on a transparent background. This makes for a much sharper, web-quality image.</a:t>
            </a:r>
          </a:p>
          <a:p>
            <a:endParaRPr lang="en-IN" dirty="0"/>
          </a:p>
        </p:txBody>
      </p:sp>
      <p:pic>
        <p:nvPicPr>
          <p:cNvPr id="2050" name="Picture 2" descr="PNG (Portable Network Graphics) by">
            <a:extLst>
              <a:ext uri="{FF2B5EF4-FFF2-40B4-BE49-F238E27FC236}">
                <a16:creationId xmlns:a16="http://schemas.microsoft.com/office/drawing/2014/main" id="{4528899F-059B-13B3-D1F4-692E162A87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9315" y="1644015"/>
            <a:ext cx="4799561"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552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C00F4-06E9-43E3-AD97-88A857CEFA82}">
  <ds:schemaRefs>
    <ds:schemaRef ds:uri="http://schemas.microsoft.com/office/2006/documentManagement/types"/>
    <ds:schemaRef ds:uri="http://purl.org/dc/elements/1.1/"/>
    <ds:schemaRef ds:uri="16c05727-aa75-4e4a-9b5f-8a80a1165891"/>
    <ds:schemaRef ds:uri="http://www.w3.org/XML/1998/namespace"/>
    <ds:schemaRef ds:uri="http://schemas.microsoft.com/office/infopath/2007/PartnerControls"/>
    <ds:schemaRef ds:uri="http://purl.org/dc/terms/"/>
    <ds:schemaRef ds:uri="http://schemas.microsoft.com/office/2006/metadata/properties"/>
    <ds:schemaRef ds:uri="http://schemas.openxmlformats.org/package/2006/metadata/core-properties"/>
    <ds:schemaRef ds:uri="71af3243-3dd4-4a8d-8c0d-dd76da1f02a5"/>
    <ds:schemaRef ds:uri="http://purl.org/dc/dcmitype/"/>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{81325EFA-C3D8-46CE-83F6-1ABD1465823F}tf55705232_win32</Template>
  <TotalTime>212</TotalTime>
  <Words>1638</Words>
  <Application>Microsoft Office PowerPoint</Application>
  <PresentationFormat>Widescreen</PresentationFormat>
  <Paragraphs>117</Paragraphs>
  <Slides>28</Slides>
  <Notes>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Algerian</vt:lpstr>
      <vt:lpstr>Arial</vt:lpstr>
      <vt:lpstr>Calibri</vt:lpstr>
      <vt:lpstr>Goudy Old Style</vt:lpstr>
      <vt:lpstr>Heebo</vt:lpstr>
      <vt:lpstr>inherit</vt:lpstr>
      <vt:lpstr>Nunito</vt:lpstr>
      <vt:lpstr>Open Sans</vt:lpstr>
      <vt:lpstr>Poppins</vt:lpstr>
      <vt:lpstr>Trebuchet MS</vt:lpstr>
      <vt:lpstr>urw-din</vt:lpstr>
      <vt:lpstr>Wingdings 2</vt:lpstr>
      <vt:lpstr>SlateVTI</vt:lpstr>
      <vt:lpstr>IMAGE</vt:lpstr>
      <vt:lpstr>What is an Image?</vt:lpstr>
      <vt:lpstr>Image processing software </vt:lpstr>
      <vt:lpstr>Types of Image Processing Software </vt:lpstr>
      <vt:lpstr>TYPES OF IMAGES</vt:lpstr>
      <vt:lpstr>Vector Image Files </vt:lpstr>
      <vt:lpstr>JPEG – Joint Photographic Experts Group </vt:lpstr>
      <vt:lpstr>Graphics Interchange Format (GIF) </vt:lpstr>
      <vt:lpstr>PNG – Portable Network Graphics </vt:lpstr>
      <vt:lpstr>TIFF – Tagged Image File </vt:lpstr>
      <vt:lpstr> BMP – Bit Map Image File </vt:lpstr>
      <vt:lpstr>8 bit color format </vt:lpstr>
      <vt:lpstr>Black and white image: </vt:lpstr>
      <vt:lpstr>The binary image </vt:lpstr>
      <vt:lpstr>16 bit color format  </vt:lpstr>
      <vt:lpstr>24 bit color format </vt:lpstr>
      <vt:lpstr>PowerPoint Presentation</vt:lpstr>
      <vt:lpstr>PowerPoint Presentation</vt:lpstr>
      <vt:lpstr>Lossy Image Compression </vt:lpstr>
      <vt:lpstr>Image Compression Standard  </vt:lpstr>
      <vt:lpstr>PowerPoint Presentation</vt:lpstr>
      <vt:lpstr> Lossless Image Compression  </vt:lpstr>
      <vt:lpstr>Image Compression Standards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dc:title>
  <dc:creator>Ridhima Manni</dc:creator>
  <cp:lastModifiedBy>DELL</cp:lastModifiedBy>
  <cp:revision>12</cp:revision>
  <dcterms:created xsi:type="dcterms:W3CDTF">2023-03-15T18:09:59Z</dcterms:created>
  <dcterms:modified xsi:type="dcterms:W3CDTF">2023-04-01T05:41:33Z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